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60" r:id="rId2"/>
    <p:sldId id="262" r:id="rId3"/>
    <p:sldId id="263" r:id="rId4"/>
    <p:sldId id="265" r:id="rId5"/>
    <p:sldId id="266" r:id="rId6"/>
    <p:sldId id="270" r:id="rId7"/>
    <p:sldId id="267" r:id="rId8"/>
    <p:sldId id="269" r:id="rId9"/>
    <p:sldId id="271" r:id="rId10"/>
    <p:sldId id="275" r:id="rId11"/>
    <p:sldId id="276" r:id="rId12"/>
    <p:sldId id="273" r:id="rId13"/>
    <p:sldId id="277" r:id="rId14"/>
    <p:sldId id="274" r:id="rId15"/>
    <p:sldId id="272" r:id="rId16"/>
    <p:sldId id="278" r:id="rId17"/>
    <p:sldId id="279" r:id="rId18"/>
    <p:sldId id="280" r:id="rId19"/>
    <p:sldId id="284" r:id="rId20"/>
    <p:sldId id="301" r:id="rId21"/>
    <p:sldId id="286" r:id="rId22"/>
    <p:sldId id="302" r:id="rId23"/>
    <p:sldId id="287" r:id="rId24"/>
    <p:sldId id="288" r:id="rId25"/>
    <p:sldId id="294" r:id="rId26"/>
    <p:sldId id="303" r:id="rId27"/>
    <p:sldId id="297" r:id="rId28"/>
    <p:sldId id="296" r:id="rId29"/>
    <p:sldId id="298" r:id="rId30"/>
    <p:sldId id="299" r:id="rId31"/>
  </p:sldIdLst>
  <p:sldSz cx="12192000" cy="6858000"/>
  <p:notesSz cx="6858000" cy="9144000"/>
  <p:embeddedFontLs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FE9"/>
    <a:srgbClr val="7F7F7F"/>
    <a:srgbClr val="172B4D"/>
    <a:srgbClr val="00CED1"/>
    <a:srgbClr val="3B5D8B"/>
    <a:srgbClr val="595959"/>
    <a:srgbClr val="404040"/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660"/>
  </p:normalViewPr>
  <p:slideViewPr>
    <p:cSldViewPr snapToGrid="0">
      <p:cViewPr varScale="1">
        <p:scale>
          <a:sx n="86" d="100"/>
          <a:sy n="86" d="100"/>
        </p:scale>
        <p:origin x="6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3324A-7C2F-409B-A114-73EEE3CAA482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AC59F-F4D0-4395-8739-122671063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707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간단하게 저희 웹</a:t>
            </a:r>
            <a:r>
              <a:rPr lang="en-US" altLang="ko-KR" dirty="0"/>
              <a:t>&amp;</a:t>
            </a:r>
            <a:r>
              <a:rPr lang="ko-KR" altLang="en-US" dirty="0"/>
              <a:t>앱과 손소독제 무게 측정의 시연 연상을 보고 가시죠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56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en-US" altLang="ko-KR" dirty="0" err="1"/>
              <a:t>DashBoard</a:t>
            </a:r>
            <a:r>
              <a:rPr lang="ko-KR" altLang="en-US" dirty="0"/>
              <a:t>의 핵심인 그래프입니다</a:t>
            </a:r>
            <a:r>
              <a:rPr lang="en-US" altLang="ko-KR" dirty="0"/>
              <a:t>. </a:t>
            </a:r>
            <a:r>
              <a:rPr lang="ko-KR" altLang="en-US" dirty="0"/>
              <a:t>최신 </a:t>
            </a:r>
            <a:r>
              <a:rPr lang="en-US" altLang="ko-KR" dirty="0"/>
              <a:t>18</a:t>
            </a:r>
            <a:r>
              <a:rPr lang="ko-KR" altLang="en-US" dirty="0"/>
              <a:t>시간의 데이터를 가져와서 </a:t>
            </a:r>
            <a:r>
              <a:rPr lang="en-US" altLang="ko-KR" dirty="0"/>
              <a:t>3</a:t>
            </a:r>
            <a:r>
              <a:rPr lang="ko-KR" altLang="en-US" dirty="0"/>
              <a:t>시간 간격으로 출력합니다</a:t>
            </a:r>
            <a:r>
              <a:rPr lang="en-US" altLang="ko-KR" dirty="0"/>
              <a:t>. X</a:t>
            </a:r>
            <a:r>
              <a:rPr lang="ko-KR" altLang="en-US" dirty="0"/>
              <a:t>축은 시각</a:t>
            </a:r>
            <a:r>
              <a:rPr lang="en-US" altLang="ko-KR" dirty="0"/>
              <a:t>, Y</a:t>
            </a:r>
            <a:r>
              <a:rPr lang="ko-KR" altLang="en-US" dirty="0"/>
              <a:t>축은 잔량</a:t>
            </a:r>
            <a:r>
              <a:rPr lang="en-US" altLang="ko-KR" dirty="0"/>
              <a:t>%</a:t>
            </a:r>
            <a:r>
              <a:rPr lang="ko-KR" altLang="en-US" dirty="0"/>
              <a:t>를 나타내며 오른쪽 하얀색 박스엔 데이터의 날짜가 적혀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그래프의 상승 혹은 하락의 가파른 정도를 통해</a:t>
            </a:r>
            <a:r>
              <a:rPr lang="en-US" altLang="ko-KR" dirty="0"/>
              <a:t>, </a:t>
            </a:r>
            <a:r>
              <a:rPr lang="ko-KR" altLang="en-US" dirty="0"/>
              <a:t>교체여부를 알 수 있고 소모속도를 시각적으로 파악할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9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제일 처음 보이는 화면이 로그인 화면입니다</a:t>
            </a:r>
            <a:r>
              <a:rPr lang="en-US" altLang="ko-KR" dirty="0"/>
              <a:t>. </a:t>
            </a:r>
            <a:r>
              <a:rPr lang="ko-KR" altLang="en-US" dirty="0"/>
              <a:t>아이디와 비밀번호를 입력하는 칸이 있고 만약 신규 사용자일 경우 아래 </a:t>
            </a:r>
            <a:r>
              <a:rPr lang="en-US" altLang="ko-KR" dirty="0"/>
              <a:t>Sign up </a:t>
            </a:r>
            <a:r>
              <a:rPr lang="ko-KR" altLang="en-US" dirty="0"/>
              <a:t>버튼을 통해서 회원가입을 할 수 있습니다</a:t>
            </a:r>
            <a:r>
              <a:rPr lang="en-US" altLang="ko-KR" dirty="0"/>
              <a:t>. </a:t>
            </a:r>
            <a:r>
              <a:rPr lang="ko-KR" altLang="en-US" dirty="0"/>
              <a:t>우측에 보이는 사진이 바로 회원가입 기능입니다</a:t>
            </a:r>
            <a:r>
              <a:rPr lang="en-US" altLang="ko-KR" dirty="0"/>
              <a:t>.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r>
              <a:rPr lang="en-US" altLang="ko-KR" dirty="0"/>
              <a:t>, </a:t>
            </a:r>
            <a:r>
              <a:rPr lang="ko-KR" altLang="en-US" dirty="0"/>
              <a:t>이메일 등 여러가지 항목을 입력하도록 하였고 </a:t>
            </a:r>
            <a:r>
              <a:rPr lang="en-US" altLang="ko-KR" dirty="0"/>
              <a:t>Password check</a:t>
            </a:r>
            <a:r>
              <a:rPr lang="ko-KR" altLang="en-US" dirty="0"/>
              <a:t> 기능과 이메일 양식을 검사하는 </a:t>
            </a:r>
            <a:r>
              <a:rPr lang="en-US" altLang="ko-KR" dirty="0"/>
              <a:t>Email check </a:t>
            </a:r>
            <a:r>
              <a:rPr lang="ko-KR" altLang="en-US" dirty="0"/>
              <a:t>기능도 갖추고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11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로그인을 하게 되면 다음과 같은 화면이 나옵니다</a:t>
            </a:r>
            <a:r>
              <a:rPr lang="en-US" altLang="ko-KR" dirty="0"/>
              <a:t>. </a:t>
            </a:r>
            <a:r>
              <a:rPr lang="ko-KR" altLang="en-US" dirty="0"/>
              <a:t>좌측 상단엔 현재 로그인한 관리자의 </a:t>
            </a:r>
            <a:r>
              <a:rPr lang="en-US" altLang="ko-KR" dirty="0"/>
              <a:t>ID</a:t>
            </a:r>
            <a:r>
              <a:rPr lang="ko-KR" altLang="en-US" dirty="0"/>
              <a:t>가 출력됩니다</a:t>
            </a:r>
            <a:r>
              <a:rPr lang="en-US" altLang="ko-KR" dirty="0"/>
              <a:t>. </a:t>
            </a:r>
            <a:r>
              <a:rPr lang="ko-KR" altLang="en-US" dirty="0"/>
              <a:t>중앙부엔 손소독제 잔량 정보를 출력하는 리스트가 존재하는데요</a:t>
            </a:r>
            <a:r>
              <a:rPr lang="en-US" altLang="ko-KR" dirty="0"/>
              <a:t>. </a:t>
            </a:r>
            <a:r>
              <a:rPr lang="ko-KR" altLang="en-US" dirty="0"/>
              <a:t>건물명</a:t>
            </a:r>
            <a:r>
              <a:rPr lang="en-US" altLang="ko-KR" dirty="0"/>
              <a:t>, </a:t>
            </a: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잔량</a:t>
            </a:r>
            <a:r>
              <a:rPr lang="en-US" altLang="ko-KR" dirty="0"/>
              <a:t>, </a:t>
            </a:r>
            <a:r>
              <a:rPr lang="ko-KR" altLang="en-US" dirty="0"/>
              <a:t>기관명</a:t>
            </a:r>
            <a:r>
              <a:rPr lang="en-US" altLang="ko-KR" dirty="0"/>
              <a:t>, </a:t>
            </a:r>
            <a:r>
              <a:rPr lang="ko-KR" altLang="en-US" dirty="0"/>
              <a:t>최근 업데이트 시간 등등을 나타내며</a:t>
            </a:r>
            <a:r>
              <a:rPr lang="en-US" altLang="ko-KR" dirty="0"/>
              <a:t>, </a:t>
            </a:r>
            <a:r>
              <a:rPr lang="ko-KR" altLang="en-US" dirty="0"/>
              <a:t>각 항목의 우측 버튼을 통하여</a:t>
            </a:r>
            <a:r>
              <a:rPr lang="en-US" altLang="ko-KR" dirty="0"/>
              <a:t>, </a:t>
            </a:r>
            <a:r>
              <a:rPr lang="ko-KR" altLang="en-US" dirty="0"/>
              <a:t>오름차순</a:t>
            </a:r>
            <a:r>
              <a:rPr lang="en-US" altLang="ko-KR" dirty="0"/>
              <a:t>, </a:t>
            </a:r>
            <a:r>
              <a:rPr lang="ko-KR" altLang="en-US" dirty="0"/>
              <a:t>내림차순 정렬을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679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우측 상단의 버튼을 누르면 특정 항목의 데이터들이 필요 없거나 간략한 표현이 필요할 경우 사용자가 어떤 항목들을 표시하고 제외할지 정할 수도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280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특정 건물</a:t>
            </a:r>
            <a:r>
              <a:rPr lang="en-US" altLang="ko-KR" dirty="0"/>
              <a:t>, </a:t>
            </a:r>
            <a:r>
              <a:rPr lang="ko-KR" altLang="en-US" dirty="0"/>
              <a:t>혹은 강의실</a:t>
            </a:r>
            <a:r>
              <a:rPr lang="en-US" altLang="ko-KR" dirty="0"/>
              <a:t>, </a:t>
            </a:r>
            <a:r>
              <a:rPr lang="ko-KR" altLang="en-US" dirty="0"/>
              <a:t>특정 날짜의 데이터만 보고 싶을 경우 검색 기능을 활용하면 원하는 정보를 빠르고 깔끔하게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43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핵심이라고 할 수 있는 손소독제 관리 시스템의 이점에 대해서 설명하도록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232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만약 손소독제의 잔량이 </a:t>
            </a:r>
            <a:r>
              <a:rPr lang="en-US" altLang="ko-KR" dirty="0"/>
              <a:t>20% </a:t>
            </a:r>
            <a:r>
              <a:rPr lang="ko-KR" altLang="en-US" dirty="0"/>
              <a:t>미만이라면 다음과 같이 </a:t>
            </a:r>
            <a:r>
              <a:rPr lang="ko-KR" altLang="en-US" dirty="0" err="1"/>
              <a:t>웹앱상에서</a:t>
            </a:r>
            <a:r>
              <a:rPr lang="ko-KR" altLang="en-US" dirty="0"/>
              <a:t> 빨간색 경고 표시를 출력해줍니다</a:t>
            </a:r>
            <a:r>
              <a:rPr lang="en-US" altLang="ko-KR" dirty="0"/>
              <a:t>. </a:t>
            </a:r>
            <a:r>
              <a:rPr lang="ko-KR" altLang="en-US" dirty="0"/>
              <a:t>이런 시각적 표현을 통해서 관리자는 한눈에 어느 장소의 손소독제가 부족한지 알아챌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927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시각화의 핵심이라고 할 수 있는 </a:t>
            </a:r>
            <a:r>
              <a:rPr lang="en-US" altLang="ko-KR" dirty="0" err="1"/>
              <a:t>DashBoard</a:t>
            </a:r>
            <a:r>
              <a:rPr lang="ko-KR" altLang="en-US" dirty="0"/>
              <a:t>의 모습입니다</a:t>
            </a:r>
            <a:r>
              <a:rPr lang="en-US" altLang="ko-KR" dirty="0"/>
              <a:t>. </a:t>
            </a:r>
            <a:r>
              <a:rPr lang="ko-KR" altLang="en-US" dirty="0"/>
              <a:t>먼저 상단부에 건물명</a:t>
            </a:r>
            <a:r>
              <a:rPr lang="en-US" altLang="ko-KR" dirty="0"/>
              <a:t>, </a:t>
            </a:r>
            <a:r>
              <a:rPr lang="ko-KR" altLang="en-US" dirty="0"/>
              <a:t>강의실번호</a:t>
            </a:r>
            <a:r>
              <a:rPr lang="en-US" altLang="ko-KR" dirty="0"/>
              <a:t>, </a:t>
            </a:r>
            <a:r>
              <a:rPr lang="ko-KR" altLang="en-US" dirty="0"/>
              <a:t>잔량</a:t>
            </a:r>
            <a:r>
              <a:rPr lang="en-US" altLang="ko-KR" dirty="0"/>
              <a:t>, </a:t>
            </a:r>
            <a:r>
              <a:rPr lang="ko-KR" altLang="en-US" dirty="0"/>
              <a:t>교체횟수를 표시하고 손소독제 모형과 그래프를 통해서 현재 잔량과 소모속도를 쉽게 확인할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031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같이 손소독제 잔량에 따라 모형의 색상을 변하게 하여 시각화를 하였습니다</a:t>
            </a:r>
            <a:r>
              <a:rPr lang="en-US" altLang="ko-KR" dirty="0"/>
              <a:t>. </a:t>
            </a:r>
            <a:r>
              <a:rPr lang="ko-KR" altLang="en-US" dirty="0"/>
              <a:t>잔량이 </a:t>
            </a:r>
            <a:r>
              <a:rPr lang="en-US" altLang="ko-KR" dirty="0"/>
              <a:t>70% </a:t>
            </a:r>
            <a:r>
              <a:rPr lang="ko-KR" altLang="en-US" dirty="0"/>
              <a:t>이상일땐 파란색</a:t>
            </a:r>
            <a:r>
              <a:rPr lang="en-US" altLang="ko-KR" dirty="0"/>
              <a:t>, 20%</a:t>
            </a:r>
            <a:r>
              <a:rPr lang="ko-KR" altLang="en-US" dirty="0"/>
              <a:t> 이상일땐 주황색</a:t>
            </a:r>
            <a:r>
              <a:rPr lang="en-US" altLang="ko-KR" dirty="0"/>
              <a:t>, </a:t>
            </a:r>
            <a:r>
              <a:rPr lang="ko-KR" altLang="en-US" dirty="0"/>
              <a:t>그 외에는 빨간색으로 표시하였습니다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535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E74EF1-A1D7-446A-9A91-9DE01674E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AFDF0D-0A18-4F74-829E-637E4411F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AE1EEE-F54B-4BBA-B4B3-65243143A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D380F-AED0-4FDB-9EAE-388C93343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159716-E881-4AF2-9354-A2A4E5B0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891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91E7B-7C11-42F7-9A59-0B28D73F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C6094A-8CF5-4F6C-9E51-45875CF26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FD5D8C-2889-498D-85C9-FACCEAA4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F95371-9DEA-4066-BC2E-0E8CF3557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E6E50C-EE7B-445A-8C5D-2E78F7984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361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3F69716-885E-47AA-803A-820F7899B6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12BF3D-AC1F-4208-9951-15FD523CCC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61B43C-FBE2-4ECB-8F4F-B46DC72E4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EF1E3F-C149-481F-9206-BF6C3ACE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CC4C6-D9B5-4644-9A86-0F4856651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588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B2E4D1-D8B2-448B-AE1A-DCE57DFEB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5FB136-7211-43CA-A646-742A020C4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A02951-C0B4-4EEF-9D2C-21860933F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BA41EA-ABC2-4B5E-9A5D-5CB0BDD4C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E92932-0CEE-4539-A1D9-C7343CBFB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31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160C2-1A81-423B-9FFA-A8D2F766B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D0B61A-F329-4782-9E75-3469EB4A1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7AA862-A269-4E38-B422-E7163D324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BBF5E9-85F7-4A62-B332-9EADC59A3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74E5AA-998C-46A1-B229-485273BE8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034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8AFF8-9EE7-4269-802E-E7C7074D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042738-D494-4F7C-8233-5596562433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A61601-EF52-44F6-AFF5-BCF87D78D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2CDF3E-3581-4156-8E23-120F67877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FF8DFC-B492-4115-A0E2-B853546E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4BDF8-6F4C-4BE1-95BA-01E55A68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972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EAF8D-739D-4A40-8D41-05D9BC727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209C7A-F546-4899-8690-22F54C3C9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379C48-367D-4967-84E6-17486574C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FD9545-F401-44DF-8F55-827E8FE4AF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04F156-8A5B-4E89-AD84-B12B733699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E63E6D-1CD6-41AC-9F02-CB53AB954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1DCD10A-47E3-4C05-85FF-ED21D3D29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C98894-0BDD-434E-9D54-A19F594FC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659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B9794-0BE9-4DE5-B3C7-ADF1B0EF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C9E5AD-B1AB-4856-B313-F67D83619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9D4EE5-DAC8-4BBD-A402-B1FE1DCA7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E207D3-4BC0-4BE2-A614-B241DDD0E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9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73635A-F81C-4056-8DAF-2CF688281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6F4A87-95E2-4DAC-BFF3-AD3347751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473D61-20F8-4289-A801-ED31186D7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155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945E5-F579-45B7-887A-FC257C325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CDAB13-3B08-465F-A888-423C1DFF1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45B591-76DF-4A67-A181-201B4CB96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CE0AF4-0241-4935-A1DB-3F2D65087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113915-E58F-4F9E-8FCF-055D08A08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2E38BF-511B-4819-8A91-2F2BDD2DC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336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E16D6-118C-4C71-B8B1-2E2FF2593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E9C23E-B6EA-497E-A530-212F42305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B9F18D-604E-415F-AA6C-2F1ABB06C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42057F-247D-4B30-813F-1C4F5504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C359AF-009A-4B74-87D3-B8A661B1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353A0F-687F-4F45-93E0-888CD635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1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4EEB71-A03A-431E-ACEF-724B74FFC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02ED07-A2D5-4704-B8FC-B56EAA017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2C3263-4966-45C1-80FB-B43FFA42AC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9AB52-527E-458E-96F6-6F7F1E1FF01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DF377D-285C-4307-9DD8-53F4A5DB9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061495-1A46-412D-8C7F-75DC25A917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802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1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0CB478-66CC-4E5A-AC0B-E1C48E8BE44D}"/>
              </a:ext>
            </a:extLst>
          </p:cNvPr>
          <p:cNvGrpSpPr/>
          <p:nvPr/>
        </p:nvGrpSpPr>
        <p:grpSpPr>
          <a:xfrm>
            <a:off x="2867465" y="1896543"/>
            <a:ext cx="6457070" cy="3064913"/>
            <a:chOff x="2303849" y="1731459"/>
            <a:chExt cx="6457070" cy="306491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3718A77-AAA1-4562-8813-52E6F9BC9204}"/>
                </a:ext>
              </a:extLst>
            </p:cNvPr>
            <p:cNvSpPr/>
            <p:nvPr/>
          </p:nvSpPr>
          <p:spPr>
            <a:xfrm>
              <a:off x="2303849" y="1731459"/>
              <a:ext cx="6457070" cy="244827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427FE9"/>
              </a:solidFill>
            </a:ln>
            <a:effectLst>
              <a:outerShdw blurRad="4826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DE7797-9AA5-43F2-8BC1-4E79A33A4ED0}"/>
                </a:ext>
              </a:extLst>
            </p:cNvPr>
            <p:cNvSpPr txBox="1"/>
            <p:nvPr/>
          </p:nvSpPr>
          <p:spPr>
            <a:xfrm>
              <a:off x="3139600" y="2232321"/>
              <a:ext cx="478556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4400" b="1" dirty="0">
                  <a:solidFill>
                    <a:srgbClr val="427FE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Hand Sanitizer </a:t>
              </a:r>
              <a:r>
                <a:rPr lang="en-US" altLang="ko-KR" sz="4400" b="1" dirty="0">
                  <a:solidFill>
                    <a:srgbClr val="222A3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Manage System</a:t>
              </a:r>
              <a:endParaRPr lang="ko-KR" altLang="en-US" sz="4400" b="1" dirty="0">
                <a:solidFill>
                  <a:srgbClr val="222A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부제목 2">
              <a:extLst>
                <a:ext uri="{FF2B5EF4-FFF2-40B4-BE49-F238E27FC236}">
                  <a16:creationId xmlns:a16="http://schemas.microsoft.com/office/drawing/2014/main" id="{07676B9B-941A-4B91-BE79-FA6ADD3381D1}"/>
                </a:ext>
              </a:extLst>
            </p:cNvPr>
            <p:cNvSpPr txBox="1">
              <a:spLocks/>
            </p:cNvSpPr>
            <p:nvPr/>
          </p:nvSpPr>
          <p:spPr>
            <a:xfrm>
              <a:off x="2952929" y="4296673"/>
              <a:ext cx="5158910" cy="499699"/>
            </a:xfrm>
            <a:prstGeom prst="roundRect">
              <a:avLst/>
            </a:prstGeom>
            <a:ln w="28575"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None/>
              </a:pPr>
              <a:r>
                <a:rPr lang="en-US" altLang="ko-KR" sz="20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Team1 </a:t>
              </a:r>
              <a:r>
                <a:rPr lang="ko-KR" altLang="en-US" sz="20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두리번두리번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07BE5CE-786E-4B7D-B417-979CBE4C0ECA}"/>
              </a:ext>
            </a:extLst>
          </p:cNvPr>
          <p:cNvSpPr txBox="1"/>
          <p:nvPr/>
        </p:nvSpPr>
        <p:spPr>
          <a:xfrm>
            <a:off x="11610868" y="6453051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1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53561-9FE9-41BC-88B7-708241F0350D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26411A-CB02-4F46-A06B-52B00BAFEFDE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088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331AD5A7-5078-492D-8EE8-BF3F1B060B0C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C016BDF-7E70-4F30-A452-FDCFEFEE4B43}"/>
              </a:ext>
            </a:extLst>
          </p:cNvPr>
          <p:cNvSpPr/>
          <p:nvPr/>
        </p:nvSpPr>
        <p:spPr>
          <a:xfrm>
            <a:off x="928796" y="92545"/>
            <a:ext cx="2719926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 Case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FC035A3-26A4-4526-A299-F7C02B24106B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3728621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CA7721-9FF7-4AA0-8454-2327A15CFF9D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10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3C04D7-9966-4D7D-84A5-32A1200FC7E7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4DFFE6-220C-4CFA-A6E0-274358672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04" y="1283718"/>
            <a:ext cx="10087992" cy="480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42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A9A0868-A738-4F2F-AD88-25A48FF3F732}"/>
              </a:ext>
            </a:extLst>
          </p:cNvPr>
          <p:cNvSpPr/>
          <p:nvPr/>
        </p:nvSpPr>
        <p:spPr>
          <a:xfrm rot="16200000" flipH="1">
            <a:off x="-1231776" y="1231777"/>
            <a:ext cx="6858000" cy="4394447"/>
          </a:xfrm>
          <a:prstGeom prst="rect">
            <a:avLst/>
          </a:prstGeom>
          <a:solidFill>
            <a:srgbClr val="427FE9"/>
          </a:solidFill>
          <a:ln>
            <a:noFill/>
          </a:ln>
          <a:effectLst>
            <a:outerShdw blurRad="673100" dist="5207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16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5414663" y="1741325"/>
            <a:ext cx="61445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Architecture</a:t>
            </a:r>
            <a:endParaRPr lang="ko-KR" altLang="en-US" sz="8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76DE53-2101-4B0F-A659-2FB2B4FF1D90}"/>
              </a:ext>
            </a:extLst>
          </p:cNvPr>
          <p:cNvSpPr/>
          <p:nvPr/>
        </p:nvSpPr>
        <p:spPr>
          <a:xfrm>
            <a:off x="632770" y="818940"/>
            <a:ext cx="3143809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0503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331AD5A7-5078-492D-8EE8-BF3F1B060B0C}"/>
              </a:ext>
            </a:extLst>
          </p:cNvPr>
          <p:cNvSpPr txBox="1"/>
          <p:nvPr/>
        </p:nvSpPr>
        <p:spPr>
          <a:xfrm>
            <a:off x="129130" y="178658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C016BDF-7E70-4F30-A452-FDCFEFEE4B43}"/>
              </a:ext>
            </a:extLst>
          </p:cNvPr>
          <p:cNvSpPr/>
          <p:nvPr/>
        </p:nvSpPr>
        <p:spPr>
          <a:xfrm>
            <a:off x="928795" y="119178"/>
            <a:ext cx="3607693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Architecture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FC035A3-26A4-4526-A299-F7C02B24106B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4607511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A850ED5-8285-4558-95B5-C7D4B5118F14}"/>
              </a:ext>
            </a:extLst>
          </p:cNvPr>
          <p:cNvSpPr txBox="1"/>
          <p:nvPr/>
        </p:nvSpPr>
        <p:spPr>
          <a:xfrm>
            <a:off x="11511482" y="6479684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12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282A7F-DB5D-4531-B260-38D222B6A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11" y="1047333"/>
            <a:ext cx="8497578" cy="5277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D1944A-6830-41FB-8AEA-B3C41DE86130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959804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4304905-7A7B-4B75-B21B-917B9BA17685}"/>
              </a:ext>
            </a:extLst>
          </p:cNvPr>
          <p:cNvSpPr/>
          <p:nvPr/>
        </p:nvSpPr>
        <p:spPr>
          <a:xfrm rot="16200000" flipH="1">
            <a:off x="-1231776" y="1231777"/>
            <a:ext cx="6858000" cy="4394447"/>
          </a:xfrm>
          <a:prstGeom prst="rect">
            <a:avLst/>
          </a:prstGeom>
          <a:solidFill>
            <a:srgbClr val="427FE9"/>
          </a:solidFill>
          <a:ln>
            <a:noFill/>
          </a:ln>
          <a:effectLst>
            <a:outerShdw blurRad="673100" dist="5207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6841202" y="1820560"/>
            <a:ext cx="464204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Resource</a:t>
            </a:r>
          </a:p>
          <a:p>
            <a:r>
              <a:rPr lang="en-US" altLang="ko-KR" sz="8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Structure</a:t>
            </a:r>
            <a:endParaRPr lang="ko-KR" altLang="en-US" sz="8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7237DF-C142-4D7C-92D5-3E9501FC2686}"/>
              </a:ext>
            </a:extLst>
          </p:cNvPr>
          <p:cNvSpPr/>
          <p:nvPr/>
        </p:nvSpPr>
        <p:spPr>
          <a:xfrm>
            <a:off x="632770" y="818940"/>
            <a:ext cx="3143809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8718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7D91DC2-83DB-45CA-AE30-5B673FB6EAA7}"/>
              </a:ext>
            </a:extLst>
          </p:cNvPr>
          <p:cNvSpPr/>
          <p:nvPr/>
        </p:nvSpPr>
        <p:spPr>
          <a:xfrm>
            <a:off x="437966" y="1228181"/>
            <a:ext cx="11020547" cy="491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1AD5A7-5078-492D-8EE8-BF3F1B060B0C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C016BDF-7E70-4F30-A452-FDCFEFEE4B43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Resource Structure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FC035A3-26A4-4526-A299-F7C02B24106B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E93284B-BFAE-4D67-A7F1-AEE7261A731C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14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45B557-44A4-410D-BA10-BEE242239E12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721562-A4C8-47C3-8CB5-06D50B2A742F}"/>
              </a:ext>
            </a:extLst>
          </p:cNvPr>
          <p:cNvSpPr txBox="1"/>
          <p:nvPr/>
        </p:nvSpPr>
        <p:spPr>
          <a:xfrm>
            <a:off x="5470068" y="5521618"/>
            <a:ext cx="492443" cy="3856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….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15A49CE-F1E0-4850-82F3-0AC6B1BD984B}"/>
              </a:ext>
            </a:extLst>
          </p:cNvPr>
          <p:cNvSpPr/>
          <p:nvPr/>
        </p:nvSpPr>
        <p:spPr>
          <a:xfrm>
            <a:off x="1342261" y="1610980"/>
            <a:ext cx="1669103" cy="666788"/>
          </a:xfrm>
          <a:prstGeom prst="roundRect">
            <a:avLst/>
          </a:prstGeom>
          <a:noFill/>
          <a:ln w="57150">
            <a:solidFill>
              <a:srgbClr val="427F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Team_1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5AD56E1-51C1-46BA-9EFF-EE55C1C6315E}"/>
              </a:ext>
            </a:extLst>
          </p:cNvPr>
          <p:cNvSpPr/>
          <p:nvPr/>
        </p:nvSpPr>
        <p:spPr>
          <a:xfrm>
            <a:off x="3011364" y="2544511"/>
            <a:ext cx="1669103" cy="666788"/>
          </a:xfrm>
          <a:prstGeom prst="roundRect">
            <a:avLst/>
          </a:prstGeom>
          <a:noFill/>
          <a:ln w="57150">
            <a:solidFill>
              <a:srgbClr val="427F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Weight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174577E0-6810-43CC-8468-F6F7841B1498}"/>
              </a:ext>
            </a:extLst>
          </p:cNvPr>
          <p:cNvCxnSpPr>
            <a:cxnSpLocks/>
            <a:stCxn id="42" idx="2"/>
            <a:endCxn id="43" idx="1"/>
          </p:cNvCxnSpPr>
          <p:nvPr/>
        </p:nvCxnSpPr>
        <p:spPr>
          <a:xfrm rot="16200000" flipH="1">
            <a:off x="2294020" y="2160560"/>
            <a:ext cx="600137" cy="834551"/>
          </a:xfrm>
          <a:prstGeom prst="bentConnector2">
            <a:avLst/>
          </a:prstGeom>
          <a:solidFill>
            <a:srgbClr val="427FE9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118E455-34A8-47D6-B42A-C2BDE2E3ACE0}"/>
              </a:ext>
            </a:extLst>
          </p:cNvPr>
          <p:cNvSpPr/>
          <p:nvPr/>
        </p:nvSpPr>
        <p:spPr>
          <a:xfrm>
            <a:off x="4539624" y="3641115"/>
            <a:ext cx="2132633" cy="484785"/>
          </a:xfrm>
          <a:prstGeom prst="roundRect">
            <a:avLst/>
          </a:prstGeom>
          <a:noFill/>
          <a:ln w="57150">
            <a:solidFill>
              <a:srgbClr val="427F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11:00 750g</a:t>
            </a:r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038B6276-AB7A-4EA9-B88D-21AB56E436E0}"/>
              </a:ext>
            </a:extLst>
          </p:cNvPr>
          <p:cNvSpPr/>
          <p:nvPr/>
        </p:nvSpPr>
        <p:spPr>
          <a:xfrm>
            <a:off x="4539623" y="4302775"/>
            <a:ext cx="2132633" cy="484785"/>
          </a:xfrm>
          <a:prstGeom prst="roundRect">
            <a:avLst/>
          </a:prstGeom>
          <a:noFill/>
          <a:ln w="57150">
            <a:solidFill>
              <a:srgbClr val="427F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12:00 640g</a:t>
            </a:r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3B2AF14-EDF8-40AD-8BBE-4F82171B4494}"/>
              </a:ext>
            </a:extLst>
          </p:cNvPr>
          <p:cNvSpPr/>
          <p:nvPr/>
        </p:nvSpPr>
        <p:spPr>
          <a:xfrm>
            <a:off x="4539623" y="4964435"/>
            <a:ext cx="2132633" cy="484785"/>
          </a:xfrm>
          <a:prstGeom prst="roundRect">
            <a:avLst/>
          </a:prstGeom>
          <a:noFill/>
          <a:ln w="57150">
            <a:solidFill>
              <a:srgbClr val="427F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13:00 430g</a:t>
            </a:r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A1475E1C-5650-4184-98D1-3AF993437895}"/>
              </a:ext>
            </a:extLst>
          </p:cNvPr>
          <p:cNvCxnSpPr>
            <a:cxnSpLocks/>
            <a:stCxn id="43" idx="2"/>
            <a:endCxn id="48" idx="1"/>
          </p:cNvCxnSpPr>
          <p:nvPr/>
        </p:nvCxnSpPr>
        <p:spPr>
          <a:xfrm rot="16200000" flipH="1">
            <a:off x="3856666" y="3200549"/>
            <a:ext cx="672209" cy="693708"/>
          </a:xfrm>
          <a:prstGeom prst="bentConnector2">
            <a:avLst/>
          </a:prstGeom>
          <a:solidFill>
            <a:srgbClr val="427FE9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E6EFD69A-CF98-40ED-B958-191DF2EE7B6F}"/>
              </a:ext>
            </a:extLst>
          </p:cNvPr>
          <p:cNvCxnSpPr>
            <a:cxnSpLocks/>
            <a:stCxn id="43" idx="2"/>
            <a:endCxn id="49" idx="1"/>
          </p:cNvCxnSpPr>
          <p:nvPr/>
        </p:nvCxnSpPr>
        <p:spPr>
          <a:xfrm rot="16200000" flipH="1">
            <a:off x="3525835" y="3531379"/>
            <a:ext cx="1333869" cy="693707"/>
          </a:xfrm>
          <a:prstGeom prst="bentConnector2">
            <a:avLst/>
          </a:prstGeom>
          <a:solidFill>
            <a:srgbClr val="427FE9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0EEC153-01E7-48F8-A6A3-4A7DC13A8538}"/>
              </a:ext>
            </a:extLst>
          </p:cNvPr>
          <p:cNvCxnSpPr>
            <a:cxnSpLocks/>
            <a:stCxn id="43" idx="2"/>
            <a:endCxn id="50" idx="1"/>
          </p:cNvCxnSpPr>
          <p:nvPr/>
        </p:nvCxnSpPr>
        <p:spPr>
          <a:xfrm rot="16200000" flipH="1">
            <a:off x="3195005" y="3862209"/>
            <a:ext cx="1995529" cy="693707"/>
          </a:xfrm>
          <a:prstGeom prst="bentConnector2">
            <a:avLst/>
          </a:prstGeom>
          <a:solidFill>
            <a:srgbClr val="427FE9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1FF8C2-FC30-4A91-AA91-BEEE02A50839}"/>
              </a:ext>
            </a:extLst>
          </p:cNvPr>
          <p:cNvSpPr txBox="1"/>
          <p:nvPr/>
        </p:nvSpPr>
        <p:spPr>
          <a:xfrm>
            <a:off x="996955" y="1465140"/>
            <a:ext cx="63946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2FD105-B693-4C14-915E-D18EB0E9C17C}"/>
              </a:ext>
            </a:extLst>
          </p:cNvPr>
          <p:cNvSpPr txBox="1"/>
          <p:nvPr/>
        </p:nvSpPr>
        <p:spPr>
          <a:xfrm>
            <a:off x="2692453" y="2398485"/>
            <a:ext cx="63946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CNT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048587E-3967-4416-9DC8-75629178DE30}"/>
              </a:ext>
            </a:extLst>
          </p:cNvPr>
          <p:cNvSpPr txBox="1"/>
          <p:nvPr/>
        </p:nvSpPr>
        <p:spPr>
          <a:xfrm>
            <a:off x="4219889" y="3441004"/>
            <a:ext cx="63946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CIN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86EECDB6-BF96-4BA3-94F3-ECBDB1DBCEF0}"/>
              </a:ext>
            </a:extLst>
          </p:cNvPr>
          <p:cNvSpPr/>
          <p:nvPr/>
        </p:nvSpPr>
        <p:spPr>
          <a:xfrm>
            <a:off x="7434530" y="2231434"/>
            <a:ext cx="791415" cy="742471"/>
          </a:xfrm>
          <a:prstGeom prst="ellipse">
            <a:avLst/>
          </a:prstGeom>
          <a:noFill/>
          <a:ln w="28575">
            <a:solidFill>
              <a:srgbClr val="427F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AE</a:t>
            </a:r>
            <a:endParaRPr lang="ko-KR" altLang="en-US" sz="13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F15A6DF-23CE-473E-936E-661D91B1586E}"/>
              </a:ext>
            </a:extLst>
          </p:cNvPr>
          <p:cNvSpPr/>
          <p:nvPr/>
        </p:nvSpPr>
        <p:spPr>
          <a:xfrm>
            <a:off x="7434529" y="3226384"/>
            <a:ext cx="791415" cy="742471"/>
          </a:xfrm>
          <a:prstGeom prst="ellipse">
            <a:avLst/>
          </a:prstGeom>
          <a:noFill/>
          <a:ln w="28575">
            <a:solidFill>
              <a:srgbClr val="427F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CNT</a:t>
            </a:r>
            <a:endParaRPr lang="ko-KR" altLang="en-US" sz="13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1F31F05-165C-45A4-8D20-697EF5BD1DFA}"/>
              </a:ext>
            </a:extLst>
          </p:cNvPr>
          <p:cNvSpPr/>
          <p:nvPr/>
        </p:nvSpPr>
        <p:spPr>
          <a:xfrm>
            <a:off x="7434529" y="4221334"/>
            <a:ext cx="791415" cy="742471"/>
          </a:xfrm>
          <a:prstGeom prst="ellipse">
            <a:avLst/>
          </a:prstGeom>
          <a:noFill/>
          <a:ln w="28575">
            <a:solidFill>
              <a:srgbClr val="427F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CIN</a:t>
            </a:r>
            <a:endParaRPr lang="ko-KR" altLang="en-US" sz="13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0627B28-2B3D-495C-A85B-E1CF20E5ECF5}"/>
              </a:ext>
            </a:extLst>
          </p:cNvPr>
          <p:cNvSpPr txBox="1"/>
          <p:nvPr/>
        </p:nvSpPr>
        <p:spPr>
          <a:xfrm>
            <a:off x="8392890" y="2418003"/>
            <a:ext cx="292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Application Entity</a:t>
            </a:r>
            <a:endParaRPr lang="ko-KR" altLang="en-US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41DEEC4-DB29-4FF6-8F90-6A851BE8501E}"/>
              </a:ext>
            </a:extLst>
          </p:cNvPr>
          <p:cNvSpPr txBox="1"/>
          <p:nvPr/>
        </p:nvSpPr>
        <p:spPr>
          <a:xfrm>
            <a:off x="8392890" y="3412953"/>
            <a:ext cx="292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endParaRPr lang="ko-KR" altLang="en-US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2DDA8-67C3-4E2D-9C5E-4AE3A77B006B}"/>
              </a:ext>
            </a:extLst>
          </p:cNvPr>
          <p:cNvSpPr txBox="1"/>
          <p:nvPr/>
        </p:nvSpPr>
        <p:spPr>
          <a:xfrm>
            <a:off x="8392890" y="4410111"/>
            <a:ext cx="292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 Instance</a:t>
            </a:r>
            <a:endParaRPr lang="ko-KR" altLang="en-US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0627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95FC8973-EC72-43C9-844B-7EF69BDE925C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A9BAC1E-3D4E-415D-99B0-7D55095D2900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15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519B622-FEA1-46D5-A545-03F1F6295AC5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3E3325-58C1-4619-AC7B-EE1009F7C136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27179B-81CA-48A5-8311-BDC3CE359B75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Resource Structure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4A48B48-7A3F-4ACA-B9AE-2D9F70CB990A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E48FD78-245E-4549-B310-7E64E2776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53" y="1188330"/>
            <a:ext cx="5457789" cy="509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4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E6EDC9B-886B-43B6-BC93-496FA8BBD68E}"/>
              </a:ext>
            </a:extLst>
          </p:cNvPr>
          <p:cNvSpPr/>
          <p:nvPr/>
        </p:nvSpPr>
        <p:spPr>
          <a:xfrm rot="16200000" flipH="1">
            <a:off x="-1231776" y="1231777"/>
            <a:ext cx="6858000" cy="4394447"/>
          </a:xfrm>
          <a:prstGeom prst="rect">
            <a:avLst/>
          </a:prstGeom>
          <a:solidFill>
            <a:srgbClr val="427FE9"/>
          </a:solidFill>
          <a:ln>
            <a:noFill/>
          </a:ln>
          <a:effectLst>
            <a:outerShdw blurRad="673100" dist="5207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6452799" y="1820560"/>
            <a:ext cx="51439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Service</a:t>
            </a:r>
          </a:p>
          <a:p>
            <a:pPr algn="r"/>
            <a:r>
              <a:rPr lang="en-US" altLang="ko-KR" sz="8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Procedure</a:t>
            </a:r>
            <a:endParaRPr lang="ko-KR" altLang="en-US" sz="8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0BEBD6-1D22-4D7A-9A9C-5D4143481584}"/>
              </a:ext>
            </a:extLst>
          </p:cNvPr>
          <p:cNvSpPr/>
          <p:nvPr/>
        </p:nvSpPr>
        <p:spPr>
          <a:xfrm>
            <a:off x="632770" y="818940"/>
            <a:ext cx="3143809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0531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78F31D-6E57-45EE-A2EC-1D8A4250FAFE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1D60EC-DD10-45D3-89C0-E54F759B1DB9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82D427-F1DB-4785-9B06-8AE69D89C8B3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Service Procedure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A78D3F5-8CA9-4496-885D-B769672045C5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6938B4-8F9D-4C50-A90E-42C584C65584}"/>
              </a:ext>
            </a:extLst>
          </p:cNvPr>
          <p:cNvCxnSpPr>
            <a:cxnSpLocks/>
          </p:cNvCxnSpPr>
          <p:nvPr/>
        </p:nvCxnSpPr>
        <p:spPr>
          <a:xfrm flipH="1">
            <a:off x="5532384" y="1739112"/>
            <a:ext cx="8128" cy="465445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CD5FE0-6482-40EC-8EF0-A1EA07D1246B}"/>
              </a:ext>
            </a:extLst>
          </p:cNvPr>
          <p:cNvCxnSpPr>
            <a:cxnSpLocks/>
          </p:cNvCxnSpPr>
          <p:nvPr/>
        </p:nvCxnSpPr>
        <p:spPr>
          <a:xfrm flipH="1">
            <a:off x="10775359" y="1739112"/>
            <a:ext cx="1" cy="46544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71CF8EB-66CD-4DC9-9595-AD193FD88516}"/>
              </a:ext>
            </a:extLst>
          </p:cNvPr>
          <p:cNvCxnSpPr>
            <a:cxnSpLocks/>
          </p:cNvCxnSpPr>
          <p:nvPr/>
        </p:nvCxnSpPr>
        <p:spPr>
          <a:xfrm flipH="1">
            <a:off x="2905183" y="1739120"/>
            <a:ext cx="1" cy="465444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534BC00-B174-4312-BE57-776BA499D2F8}"/>
              </a:ext>
            </a:extLst>
          </p:cNvPr>
          <p:cNvSpPr/>
          <p:nvPr/>
        </p:nvSpPr>
        <p:spPr>
          <a:xfrm>
            <a:off x="2919419" y="4607804"/>
            <a:ext cx="2621093" cy="17562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CC5DF9-0253-4135-A694-86A6C52782B1}"/>
              </a:ext>
            </a:extLst>
          </p:cNvPr>
          <p:cNvSpPr txBox="1"/>
          <p:nvPr/>
        </p:nvSpPr>
        <p:spPr>
          <a:xfrm>
            <a:off x="3189238" y="4783433"/>
            <a:ext cx="2082310" cy="646331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Mobius </a:t>
            </a:r>
            <a:r>
              <a:rPr lang="ko-KR" altLang="en-US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endParaRPr lang="en-US" altLang="ko-KR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손소독제 등록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A1113B-1081-4647-9DE6-6A635A24F0F6}"/>
              </a:ext>
            </a:extLst>
          </p:cNvPr>
          <p:cNvSpPr txBox="1"/>
          <p:nvPr/>
        </p:nvSpPr>
        <p:spPr>
          <a:xfrm>
            <a:off x="5642355" y="5513302"/>
            <a:ext cx="2418261" cy="646331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server </a:t>
            </a:r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endParaRPr lang="en-US" altLang="ko-KR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5CA32-B427-4059-B6E9-97AE82D519F3}"/>
              </a:ext>
            </a:extLst>
          </p:cNvPr>
          <p:cNvSpPr txBox="1"/>
          <p:nvPr/>
        </p:nvSpPr>
        <p:spPr>
          <a:xfrm>
            <a:off x="297537" y="1256018"/>
            <a:ext cx="29306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</a:t>
            </a:r>
            <a:endParaRPr lang="en-US" altLang="ko-KR" sz="40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40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45CB96-BFBB-46D0-909C-613F657C3F27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17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4551D8-15CC-466F-A87B-CCAAF286C76B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1A588AF-0EAB-4F34-89EC-FEC7D26F91AD}"/>
              </a:ext>
            </a:extLst>
          </p:cNvPr>
          <p:cNvCxnSpPr>
            <a:cxnSpLocks/>
          </p:cNvCxnSpPr>
          <p:nvPr/>
        </p:nvCxnSpPr>
        <p:spPr>
          <a:xfrm flipH="1">
            <a:off x="8153410" y="1739112"/>
            <a:ext cx="1" cy="46544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D41969A-7BF1-4ED8-AB5D-FC1BDCF31725}"/>
              </a:ext>
            </a:extLst>
          </p:cNvPr>
          <p:cNvSpPr/>
          <p:nvPr/>
        </p:nvSpPr>
        <p:spPr>
          <a:xfrm rot="10800000">
            <a:off x="8148446" y="2310418"/>
            <a:ext cx="2621093" cy="17562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C8904F9-4810-4075-BDE9-B4930A72A8AF}"/>
              </a:ext>
            </a:extLst>
          </p:cNvPr>
          <p:cNvSpPr/>
          <p:nvPr/>
        </p:nvSpPr>
        <p:spPr>
          <a:xfrm>
            <a:off x="5541367" y="5332923"/>
            <a:ext cx="2621093" cy="17562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C4E729EA-3D4B-4ED1-A48B-57718D3C03E1}"/>
              </a:ext>
            </a:extLst>
          </p:cNvPr>
          <p:cNvSpPr/>
          <p:nvPr/>
        </p:nvSpPr>
        <p:spPr>
          <a:xfrm rot="10800000">
            <a:off x="5523268" y="3096552"/>
            <a:ext cx="2621093" cy="17562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26FE82-A5C7-42CB-A520-BA5F584967EB}"/>
              </a:ext>
            </a:extLst>
          </p:cNvPr>
          <p:cNvSpPr txBox="1"/>
          <p:nvPr/>
        </p:nvSpPr>
        <p:spPr>
          <a:xfrm>
            <a:off x="5624683" y="3272181"/>
            <a:ext cx="2418261" cy="646331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Mobius</a:t>
            </a:r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endParaRPr lang="en-US" altLang="ko-KR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정보 저장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476F49-CE3F-4707-BADB-C507ED7F4F53}"/>
              </a:ext>
            </a:extLst>
          </p:cNvPr>
          <p:cNvSpPr txBox="1"/>
          <p:nvPr/>
        </p:nvSpPr>
        <p:spPr>
          <a:xfrm>
            <a:off x="8246204" y="2486048"/>
            <a:ext cx="2418261" cy="923330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server </a:t>
            </a:r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endParaRPr lang="en-US" altLang="ko-KR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정보 </a:t>
            </a:r>
            <a:endParaRPr lang="en-US" altLang="ko-KR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및 등록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1B7596A-8DA1-431F-AA4B-E0F77DBEFF77}"/>
              </a:ext>
            </a:extLst>
          </p:cNvPr>
          <p:cNvSpPr/>
          <p:nvPr/>
        </p:nvSpPr>
        <p:spPr>
          <a:xfrm>
            <a:off x="2177824" y="1268066"/>
            <a:ext cx="1454727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ASN-AE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65FA461-E628-4FA3-B3BD-FB79144AD33F}"/>
              </a:ext>
            </a:extLst>
          </p:cNvPr>
          <p:cNvSpPr/>
          <p:nvPr/>
        </p:nvSpPr>
        <p:spPr>
          <a:xfrm>
            <a:off x="4805020" y="1268066"/>
            <a:ext cx="1454727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IN-CSE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2B5CA4B-1B90-4333-828C-8D9C7A74BEB2}"/>
              </a:ext>
            </a:extLst>
          </p:cNvPr>
          <p:cNvSpPr/>
          <p:nvPr/>
        </p:nvSpPr>
        <p:spPr>
          <a:xfrm>
            <a:off x="7432216" y="1268066"/>
            <a:ext cx="1454727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IN-AE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BDBFFC1-8F23-48C7-A43E-6F87E8F96C1C}"/>
              </a:ext>
            </a:extLst>
          </p:cNvPr>
          <p:cNvSpPr/>
          <p:nvPr/>
        </p:nvSpPr>
        <p:spPr>
          <a:xfrm>
            <a:off x="9913710" y="1268066"/>
            <a:ext cx="1733794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 &amp; App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196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78F31D-6E57-45EE-A2EC-1D8A4250FAFE}"/>
              </a:ext>
            </a:extLst>
          </p:cNvPr>
          <p:cNvSpPr/>
          <p:nvPr/>
        </p:nvSpPr>
        <p:spPr>
          <a:xfrm>
            <a:off x="219010" y="1073686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4687DAD-4FDB-43A6-A4B5-B9AD9A9A93D2}"/>
              </a:ext>
            </a:extLst>
          </p:cNvPr>
          <p:cNvSpPr/>
          <p:nvPr/>
        </p:nvSpPr>
        <p:spPr>
          <a:xfrm>
            <a:off x="2177824" y="1268066"/>
            <a:ext cx="1454727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ASN-AE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6938B4-8F9D-4C50-A90E-42C584C65584}"/>
              </a:ext>
            </a:extLst>
          </p:cNvPr>
          <p:cNvCxnSpPr>
            <a:cxnSpLocks/>
          </p:cNvCxnSpPr>
          <p:nvPr/>
        </p:nvCxnSpPr>
        <p:spPr>
          <a:xfrm flipH="1">
            <a:off x="5532384" y="1739112"/>
            <a:ext cx="8128" cy="465445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CD5FE0-6482-40EC-8EF0-A1EA07D1246B}"/>
              </a:ext>
            </a:extLst>
          </p:cNvPr>
          <p:cNvCxnSpPr>
            <a:cxnSpLocks/>
          </p:cNvCxnSpPr>
          <p:nvPr/>
        </p:nvCxnSpPr>
        <p:spPr>
          <a:xfrm flipH="1">
            <a:off x="10775359" y="1739112"/>
            <a:ext cx="1" cy="46544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71CF8EB-66CD-4DC9-9595-AD193FD88516}"/>
              </a:ext>
            </a:extLst>
          </p:cNvPr>
          <p:cNvCxnSpPr>
            <a:cxnSpLocks/>
          </p:cNvCxnSpPr>
          <p:nvPr/>
        </p:nvCxnSpPr>
        <p:spPr>
          <a:xfrm flipH="1">
            <a:off x="2905183" y="1739120"/>
            <a:ext cx="1" cy="465444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534BC00-B174-4312-BE57-776BA499D2F8}"/>
              </a:ext>
            </a:extLst>
          </p:cNvPr>
          <p:cNvSpPr/>
          <p:nvPr/>
        </p:nvSpPr>
        <p:spPr>
          <a:xfrm>
            <a:off x="2902702" y="2122352"/>
            <a:ext cx="2621093" cy="17562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CC5DF9-0253-4135-A694-86A6C52782B1}"/>
              </a:ext>
            </a:extLst>
          </p:cNvPr>
          <p:cNvSpPr txBox="1"/>
          <p:nvPr/>
        </p:nvSpPr>
        <p:spPr>
          <a:xfrm>
            <a:off x="3167885" y="2297981"/>
            <a:ext cx="2082310" cy="646331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Mobius </a:t>
            </a:r>
            <a:r>
              <a:rPr lang="ko-KR" altLang="en-US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endParaRPr lang="en-US" altLang="ko-KR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잔량 데이터 전송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A1113B-1081-4647-9DE6-6A635A24F0F6}"/>
              </a:ext>
            </a:extLst>
          </p:cNvPr>
          <p:cNvSpPr txBox="1"/>
          <p:nvPr/>
        </p:nvSpPr>
        <p:spPr>
          <a:xfrm>
            <a:off x="5641927" y="3943784"/>
            <a:ext cx="2418261" cy="923330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Mobius</a:t>
            </a:r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endParaRPr lang="en-US" altLang="ko-KR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server</a:t>
            </a:r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endParaRPr lang="en-US" altLang="ko-KR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잔량 데이터 전송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5CA32-B427-4059-B6E9-97AE82D519F3}"/>
              </a:ext>
            </a:extLst>
          </p:cNvPr>
          <p:cNvSpPr txBox="1"/>
          <p:nvPr/>
        </p:nvSpPr>
        <p:spPr>
          <a:xfrm>
            <a:off x="268011" y="1256018"/>
            <a:ext cx="29306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리소스</a:t>
            </a:r>
            <a:endParaRPr lang="en-US" altLang="ko-KR" sz="40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40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45CB96-BFBB-46D0-909C-613F657C3F27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18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4551D8-15CC-466F-A87B-CCAAF286C76B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E24301E-8F4F-4BCD-8E07-F927ACCA6A7D}"/>
              </a:ext>
            </a:extLst>
          </p:cNvPr>
          <p:cNvSpPr/>
          <p:nvPr/>
        </p:nvSpPr>
        <p:spPr>
          <a:xfrm>
            <a:off x="4805020" y="1268066"/>
            <a:ext cx="1454727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IN-CSE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24B9F73-D2B7-4FB1-BD05-F67DFC98881B}"/>
              </a:ext>
            </a:extLst>
          </p:cNvPr>
          <p:cNvSpPr/>
          <p:nvPr/>
        </p:nvSpPr>
        <p:spPr>
          <a:xfrm>
            <a:off x="7432216" y="1268066"/>
            <a:ext cx="1454727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IN-AE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1A588AF-0EAB-4F34-89EC-FEC7D26F91AD}"/>
              </a:ext>
            </a:extLst>
          </p:cNvPr>
          <p:cNvCxnSpPr>
            <a:cxnSpLocks/>
          </p:cNvCxnSpPr>
          <p:nvPr/>
        </p:nvCxnSpPr>
        <p:spPr>
          <a:xfrm flipH="1">
            <a:off x="8153410" y="1739112"/>
            <a:ext cx="1" cy="46544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D41969A-7BF1-4ED8-AB5D-FC1BDCF31725}"/>
              </a:ext>
            </a:extLst>
          </p:cNvPr>
          <p:cNvSpPr/>
          <p:nvPr/>
        </p:nvSpPr>
        <p:spPr>
          <a:xfrm>
            <a:off x="8153410" y="4589626"/>
            <a:ext cx="2621093" cy="17562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C8904F9-4810-4075-BDE9-B4930A72A8AF}"/>
              </a:ext>
            </a:extLst>
          </p:cNvPr>
          <p:cNvSpPr/>
          <p:nvPr/>
        </p:nvSpPr>
        <p:spPr>
          <a:xfrm>
            <a:off x="5527132" y="3750410"/>
            <a:ext cx="2621093" cy="17562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C4E729EA-3D4B-4ED1-A48B-57718D3C03E1}"/>
              </a:ext>
            </a:extLst>
          </p:cNvPr>
          <p:cNvSpPr/>
          <p:nvPr/>
        </p:nvSpPr>
        <p:spPr>
          <a:xfrm rot="10800000">
            <a:off x="5537270" y="2500835"/>
            <a:ext cx="2621093" cy="17562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26FE82-A5C7-42CB-A520-BA5F584967EB}"/>
              </a:ext>
            </a:extLst>
          </p:cNvPr>
          <p:cNvSpPr txBox="1"/>
          <p:nvPr/>
        </p:nvSpPr>
        <p:spPr>
          <a:xfrm>
            <a:off x="5677592" y="2684913"/>
            <a:ext cx="2418261" cy="923330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Mobius</a:t>
            </a:r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endParaRPr lang="en-US" altLang="ko-KR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 시간별로</a:t>
            </a:r>
            <a:endParaRPr lang="en-US" altLang="ko-KR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잔량 데이터 요청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476F49-CE3F-4707-BADB-C507ED7F4F53}"/>
              </a:ext>
            </a:extLst>
          </p:cNvPr>
          <p:cNvSpPr txBox="1"/>
          <p:nvPr/>
        </p:nvSpPr>
        <p:spPr>
          <a:xfrm>
            <a:off x="8391786" y="3634804"/>
            <a:ext cx="2159500" cy="923330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&amp; App</a:t>
            </a:r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endParaRPr lang="en-US" altLang="ko-KR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잔량 데이터 및 </a:t>
            </a:r>
            <a:endParaRPr lang="en-US" altLang="ko-KR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전송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ACE7E4D6-2CA3-40B5-8DB9-D73E27280D95}"/>
              </a:ext>
            </a:extLst>
          </p:cNvPr>
          <p:cNvSpPr/>
          <p:nvPr/>
        </p:nvSpPr>
        <p:spPr>
          <a:xfrm>
            <a:off x="8167712" y="5965114"/>
            <a:ext cx="2621093" cy="17562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FA6957-36B8-4C4B-B5E3-FEF190694402}"/>
              </a:ext>
            </a:extLst>
          </p:cNvPr>
          <p:cNvSpPr/>
          <p:nvPr/>
        </p:nvSpPr>
        <p:spPr>
          <a:xfrm>
            <a:off x="7957087" y="5021408"/>
            <a:ext cx="3042342" cy="1220578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59B54F-03A7-4D9E-A7A9-1CF5FE0432A8}"/>
              </a:ext>
            </a:extLst>
          </p:cNvPr>
          <p:cNvSpPr txBox="1"/>
          <p:nvPr/>
        </p:nvSpPr>
        <p:spPr>
          <a:xfrm>
            <a:off x="8292464" y="5194435"/>
            <a:ext cx="2342986" cy="646331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Opt</a:t>
            </a:r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잔량 </a:t>
            </a:r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20% </a:t>
            </a: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미만이면 경고표시</a:t>
            </a:r>
          </a:p>
        </p:txBody>
      </p:sp>
      <p:pic>
        <p:nvPicPr>
          <p:cNvPr id="34" name="그래픽 33" descr="경고">
            <a:extLst>
              <a:ext uri="{FF2B5EF4-FFF2-40B4-BE49-F238E27FC236}">
                <a16:creationId xmlns:a16="http://schemas.microsoft.com/office/drawing/2014/main" id="{76C1236C-0861-4B2C-9965-8F248A504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1365" y="5862757"/>
            <a:ext cx="380342" cy="38034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902383F-25A0-4B9C-A664-8FBC93CF8B1E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50A0119-0ADA-40E7-BC07-BD5A9C6B2089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Service Procedure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AC26E0E-EF1D-4362-8974-9F13FE2816A5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FC6D29-7F21-4BC8-ACD0-3B5F94E07ABA}"/>
              </a:ext>
            </a:extLst>
          </p:cNvPr>
          <p:cNvSpPr/>
          <p:nvPr/>
        </p:nvSpPr>
        <p:spPr>
          <a:xfrm>
            <a:off x="9913710" y="1268066"/>
            <a:ext cx="1733794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 &amp; App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6725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CD1E220-C3AA-4966-A9A3-8DCACF5D1784}"/>
              </a:ext>
            </a:extLst>
          </p:cNvPr>
          <p:cNvSpPr/>
          <p:nvPr/>
        </p:nvSpPr>
        <p:spPr>
          <a:xfrm rot="16200000" flipH="1">
            <a:off x="-1231776" y="1231777"/>
            <a:ext cx="6858000" cy="4394447"/>
          </a:xfrm>
          <a:prstGeom prst="rect">
            <a:avLst/>
          </a:prstGeom>
          <a:solidFill>
            <a:srgbClr val="427FE9"/>
          </a:solidFill>
          <a:ln>
            <a:noFill/>
          </a:ln>
          <a:effectLst>
            <a:outerShdw blurRad="673100" dist="5207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5238364" y="1741325"/>
            <a:ext cx="63584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Demonstration</a:t>
            </a:r>
            <a:endParaRPr lang="ko-KR" altLang="en-US" sz="6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8DD903-0E3A-436C-978A-4EF0673CF24B}"/>
              </a:ext>
            </a:extLst>
          </p:cNvPr>
          <p:cNvSpPr/>
          <p:nvPr/>
        </p:nvSpPr>
        <p:spPr>
          <a:xfrm>
            <a:off x="632770" y="818940"/>
            <a:ext cx="3143809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30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85BAECD-26E3-4B50-AD43-0DAE2E0D2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920" y="-1"/>
            <a:ext cx="10038080" cy="685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18EC90E-105E-47BB-9897-356553F91185}"/>
              </a:ext>
            </a:extLst>
          </p:cNvPr>
          <p:cNvSpPr/>
          <p:nvPr/>
        </p:nvSpPr>
        <p:spPr>
          <a:xfrm>
            <a:off x="7030720" y="-2"/>
            <a:ext cx="5161280" cy="685800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5DCA72-FF03-4E5F-8AAD-7B74562F3649}"/>
              </a:ext>
            </a:extLst>
          </p:cNvPr>
          <p:cNvSpPr/>
          <p:nvPr/>
        </p:nvSpPr>
        <p:spPr>
          <a:xfrm>
            <a:off x="-50800" y="-19102"/>
            <a:ext cx="7081520" cy="6877102"/>
          </a:xfrm>
          <a:prstGeom prst="rect">
            <a:avLst/>
          </a:prstGeom>
          <a:gradFill>
            <a:gsLst>
              <a:gs pos="0">
                <a:schemeClr val="accent1">
                  <a:alpha val="60000"/>
                  <a:lumMod val="0"/>
                  <a:lumOff val="100000"/>
                </a:schemeClr>
              </a:gs>
              <a:gs pos="5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AB25D-E8B4-4D4D-920B-8D3ED95729C8}"/>
              </a:ext>
            </a:extLst>
          </p:cNvPr>
          <p:cNvSpPr txBox="1"/>
          <p:nvPr/>
        </p:nvSpPr>
        <p:spPr>
          <a:xfrm>
            <a:off x="440298" y="64664"/>
            <a:ext cx="20331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6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44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ndex</a:t>
            </a:r>
            <a:endParaRPr lang="ko-KR" altLang="en-US" sz="44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모서리가 둥근 직사각형 22">
            <a:extLst>
              <a:ext uri="{FF2B5EF4-FFF2-40B4-BE49-F238E27FC236}">
                <a16:creationId xmlns:a16="http://schemas.microsoft.com/office/drawing/2014/main" id="{C07A0695-71D4-4DD5-9CDA-B5A842351678}"/>
              </a:ext>
            </a:extLst>
          </p:cNvPr>
          <p:cNvSpPr/>
          <p:nvPr/>
        </p:nvSpPr>
        <p:spPr>
          <a:xfrm>
            <a:off x="1979491" y="1654518"/>
            <a:ext cx="288452" cy="28845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034410D8-E698-4791-9684-86DB07A0D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688801"/>
              </p:ext>
            </p:extLst>
          </p:nvPr>
        </p:nvGraphicFramePr>
        <p:xfrm>
          <a:off x="765317" y="998900"/>
          <a:ext cx="8128000" cy="5192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2160">
                  <a:extLst>
                    <a:ext uri="{9D8B030D-6E8A-4147-A177-3AD203B41FA5}">
                      <a16:colId xmlns:a16="http://schemas.microsoft.com/office/drawing/2014/main" val="2236357193"/>
                    </a:ext>
                  </a:extLst>
                </a:gridCol>
                <a:gridCol w="7355840">
                  <a:extLst>
                    <a:ext uri="{9D8B030D-6E8A-4147-A177-3AD203B41FA5}">
                      <a16:colId xmlns:a16="http://schemas.microsoft.com/office/drawing/2014/main" val="3437085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otivation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4700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roject Overview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004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 case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7936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rchitecture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610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</a:t>
                      </a: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esource Structure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6771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ervice Procedure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2188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emonstration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6227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enefits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224059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7096851-49B0-4E2D-A688-88A77CBC5A91}"/>
              </a:ext>
            </a:extLst>
          </p:cNvPr>
          <p:cNvSpPr txBox="1"/>
          <p:nvPr/>
        </p:nvSpPr>
        <p:spPr>
          <a:xfrm>
            <a:off x="11610868" y="6453051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2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895AF2-F683-46A8-B6FB-9BD3479521A5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2079433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836162-D30A-46B3-889F-97315FD33632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7B8BB-BF0C-40B5-9A20-2F1E3B1C9A45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Demonstration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9AD732F-194C-4E7F-A87B-0933B56DCE0D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91837AC-7EA0-49E0-AC42-8A9BA98F4C1A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20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DAE4D0-8490-4F1F-958D-D03758A44B60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pic>
        <p:nvPicPr>
          <p:cNvPr id="2" name="오픈소스설계 동영상">
            <a:hlinkClick r:id="" action="ppaction://media"/>
            <a:extLst>
              <a:ext uri="{FF2B5EF4-FFF2-40B4-BE49-F238E27FC236}">
                <a16:creationId xmlns:a16="http://schemas.microsoft.com/office/drawing/2014/main" id="{268C0130-4114-4909-981E-1E9AC799A5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1475" y="1033974"/>
            <a:ext cx="9689049" cy="544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0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D98946-D9D2-45A6-A3A9-DDE83AED8A1E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36162-D30A-46B3-889F-97315FD33632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7B8BB-BF0C-40B5-9A20-2F1E3B1C9A45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Demonstration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9AD732F-194C-4E7F-A87B-0933B56DCE0D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18D3400-D686-4F51-987A-7EBC90173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339" y="1701363"/>
            <a:ext cx="1997640" cy="4346866"/>
          </a:xfrm>
          <a:prstGeom prst="rect">
            <a:avLst/>
          </a:prstGeom>
          <a:effectLst>
            <a:outerShdw blurRad="152400" sx="98000" sy="98000" algn="ctr" rotWithShape="0">
              <a:prstClr val="black"/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21E7FE-929D-4BED-8B09-1C246F81A67A}"/>
              </a:ext>
            </a:extLst>
          </p:cNvPr>
          <p:cNvSpPr txBox="1"/>
          <p:nvPr/>
        </p:nvSpPr>
        <p:spPr>
          <a:xfrm>
            <a:off x="1596882" y="1225092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C7D153-C392-4E17-B227-322897A64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992" y="1686757"/>
            <a:ext cx="2176589" cy="4358936"/>
          </a:xfrm>
          <a:prstGeom prst="rect">
            <a:avLst/>
          </a:prstGeom>
          <a:effectLst>
            <a:outerShdw blurRad="152400" sx="98000" sy="98000" algn="ctr" rotWithShape="0">
              <a:prstClr val="black"/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56A6AA-587D-4059-A1D4-9A9870A9C8F0}"/>
              </a:ext>
            </a:extLst>
          </p:cNvPr>
          <p:cNvSpPr txBox="1"/>
          <p:nvPr/>
        </p:nvSpPr>
        <p:spPr>
          <a:xfrm>
            <a:off x="5002201" y="122509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ED6E6B-BCB4-4B91-838E-41C2D4A8D156}"/>
              </a:ext>
            </a:extLst>
          </p:cNvPr>
          <p:cNvSpPr txBox="1"/>
          <p:nvPr/>
        </p:nvSpPr>
        <p:spPr>
          <a:xfrm>
            <a:off x="7196542" y="3133465"/>
            <a:ext cx="4102405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Sign up</a:t>
            </a:r>
            <a:r>
              <a:rPr lang="ko-KR" altLang="en-US" sz="24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</a:t>
            </a:r>
            <a:r>
              <a:rPr lang="en-US" altLang="ko-KR" sz="24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등록</a:t>
            </a:r>
            <a:endParaRPr lang="en-US" altLang="ko-KR" sz="24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Password check </a:t>
            </a:r>
            <a:r>
              <a:rPr lang="ko-KR" altLang="en-US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sz="2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Email check </a:t>
            </a:r>
            <a:r>
              <a:rPr lang="ko-KR" altLang="en-US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sz="2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837AC-7EA0-49E0-AC42-8A9BA98F4C1A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21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DAE4D0-8490-4F1F-958D-D03758A44B60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033944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9E9E3B-3D48-4E3F-BDFC-959042D808A7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A46301F-19F1-448C-B807-EA87D09E4CA5}"/>
              </a:ext>
            </a:extLst>
          </p:cNvPr>
          <p:cNvGrpSpPr/>
          <p:nvPr/>
        </p:nvGrpSpPr>
        <p:grpSpPr>
          <a:xfrm>
            <a:off x="2273457" y="1395222"/>
            <a:ext cx="5903821" cy="4991221"/>
            <a:chOff x="646057" y="1519920"/>
            <a:chExt cx="5449943" cy="460750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CFD90C4-290B-49CD-BAA6-A1AD50577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057" y="1519920"/>
              <a:ext cx="5449943" cy="4607503"/>
            </a:xfrm>
            <a:prstGeom prst="rect">
              <a:avLst/>
            </a:prstGeom>
            <a:effectLst>
              <a:outerShdw blurRad="152400" sx="98000" sy="98000" algn="ctr" rotWithShape="0">
                <a:prstClr val="black"/>
              </a:outerShdw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859DBCE-C4A1-4B7D-84DB-3B6FF74C7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845" y="1586014"/>
              <a:ext cx="971124" cy="38000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037514C-142B-4477-8245-87E807891114}"/>
              </a:ext>
            </a:extLst>
          </p:cNvPr>
          <p:cNvSpPr txBox="1"/>
          <p:nvPr/>
        </p:nvSpPr>
        <p:spPr>
          <a:xfrm>
            <a:off x="8510825" y="1952692"/>
            <a:ext cx="3273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로그인한 관리자에 해당하는</a:t>
            </a:r>
            <a:endParaRPr lang="en-US" altLang="ko-KR" sz="1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페이지에 출력</a:t>
            </a:r>
            <a:endParaRPr lang="en-US" altLang="ko-KR" sz="1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0C3CEC-E6F0-4B56-9CA7-057409321B4A}"/>
              </a:ext>
            </a:extLst>
          </p:cNvPr>
          <p:cNvSpPr txBox="1"/>
          <p:nvPr/>
        </p:nvSpPr>
        <p:spPr>
          <a:xfrm>
            <a:off x="8510825" y="2736510"/>
            <a:ext cx="2587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건물명</a:t>
            </a:r>
            <a:r>
              <a:rPr lang="en-US" altLang="ko-KR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</a:t>
            </a:r>
            <a:r>
              <a:rPr lang="en-US" altLang="ko-KR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잔량</a:t>
            </a:r>
            <a:r>
              <a:rPr lang="en-US" altLang="ko-KR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기관명</a:t>
            </a:r>
            <a:endParaRPr lang="en-US" altLang="ko-KR" sz="1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최근 업데이트 시간</a:t>
            </a:r>
            <a:endParaRPr lang="en-US" altLang="ko-KR" sz="1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AE15D28-9672-46AF-B7F5-212639FD5889}"/>
              </a:ext>
            </a:extLst>
          </p:cNvPr>
          <p:cNvSpPr/>
          <p:nvPr/>
        </p:nvSpPr>
        <p:spPr>
          <a:xfrm>
            <a:off x="2309433" y="1422800"/>
            <a:ext cx="1211008" cy="511578"/>
          </a:xfrm>
          <a:prstGeom prst="roundRect">
            <a:avLst>
              <a:gd name="adj" fmla="val 30112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72DB62B-D87E-4673-AE0D-99B37A842FCD}"/>
              </a:ext>
            </a:extLst>
          </p:cNvPr>
          <p:cNvCxnSpPr>
            <a:cxnSpLocks/>
            <a:stCxn id="21" idx="0"/>
            <a:endCxn id="19" idx="0"/>
          </p:cNvCxnSpPr>
          <p:nvPr/>
        </p:nvCxnSpPr>
        <p:spPr>
          <a:xfrm rot="16200000" flipH="1">
            <a:off x="6266348" y="-1928611"/>
            <a:ext cx="529892" cy="7232715"/>
          </a:xfrm>
          <a:prstGeom prst="bentConnector3">
            <a:avLst>
              <a:gd name="adj1" fmla="val -43141"/>
            </a:avLst>
          </a:prstGeom>
          <a:ln w="28575">
            <a:solidFill>
              <a:srgbClr val="FFC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9AF481D-A082-484E-A2D1-59815E2A7861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22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D198C7-263D-4E32-808A-50881DF6EED0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33C9D2-75FE-467E-B433-EFF55D4572B8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F69701-E46E-4A86-9F6F-6D074546A691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Demonstration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2A97C74-805B-4EA0-AF7B-F173772C1932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31B49E13-4C15-4BC4-A575-85AA1E6F3199}"/>
              </a:ext>
            </a:extLst>
          </p:cNvPr>
          <p:cNvSpPr/>
          <p:nvPr/>
        </p:nvSpPr>
        <p:spPr>
          <a:xfrm>
            <a:off x="2914936" y="2737362"/>
            <a:ext cx="306807" cy="30690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7D7B1F6-2F81-490C-8291-D2DD793B40FF}"/>
              </a:ext>
            </a:extLst>
          </p:cNvPr>
          <p:cNvCxnSpPr>
            <a:cxnSpLocks/>
          </p:cNvCxnSpPr>
          <p:nvPr/>
        </p:nvCxnSpPr>
        <p:spPr>
          <a:xfrm flipV="1">
            <a:off x="2273457" y="3033496"/>
            <a:ext cx="6237368" cy="14329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구부러짐 66">
            <a:extLst>
              <a:ext uri="{FF2B5EF4-FFF2-40B4-BE49-F238E27FC236}">
                <a16:creationId xmlns:a16="http://schemas.microsoft.com/office/drawing/2014/main" id="{FDEF62CF-FC20-4261-8C70-EE2B92E1159C}"/>
              </a:ext>
            </a:extLst>
          </p:cNvPr>
          <p:cNvCxnSpPr>
            <a:cxnSpLocks/>
            <a:stCxn id="47" idx="4"/>
            <a:endCxn id="70" idx="0"/>
          </p:cNvCxnSpPr>
          <p:nvPr/>
        </p:nvCxnSpPr>
        <p:spPr>
          <a:xfrm rot="5400000">
            <a:off x="1875164" y="2383623"/>
            <a:ext cx="532537" cy="1853816"/>
          </a:xfrm>
          <a:prstGeom prst="curvedConnector3">
            <a:avLst>
              <a:gd name="adj1" fmla="val 50000"/>
            </a:avLst>
          </a:prstGeom>
          <a:ln w="28575">
            <a:solidFill>
              <a:srgbClr val="FFC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5054322-5F8C-41DD-9836-320274B3EFAA}"/>
              </a:ext>
            </a:extLst>
          </p:cNvPr>
          <p:cNvSpPr txBox="1"/>
          <p:nvPr/>
        </p:nvSpPr>
        <p:spPr>
          <a:xfrm>
            <a:off x="188441" y="3576800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오름차순</a:t>
            </a:r>
            <a:r>
              <a:rPr lang="en-US" altLang="ko-KR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내림차순</a:t>
            </a:r>
            <a:endParaRPr lang="en-US" altLang="ko-KR" sz="1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정렬 기능</a:t>
            </a:r>
            <a:endParaRPr lang="en-US" altLang="ko-KR" sz="1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089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4FB93F94-04F3-48C3-81CE-F93BF71B1C90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64708F-BED4-4775-AFE4-5EBEBA687A49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23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1B7ADD-AE30-467E-9CAE-3E0AA4AA7F53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D1CEF2-FCAC-4ED5-A4F6-D6AFF98EF5A9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852A2C-2223-4D88-ACC9-20F4EBE3489B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Demonstration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14C66C7-FE5B-4DFC-A1B6-8C7A91C8BB45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DC77E9D-F420-4308-82BC-35EB95FF80DF}"/>
              </a:ext>
            </a:extLst>
          </p:cNvPr>
          <p:cNvSpPr txBox="1"/>
          <p:nvPr/>
        </p:nvSpPr>
        <p:spPr>
          <a:xfrm>
            <a:off x="4273065" y="1228900"/>
            <a:ext cx="3669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항목별 리스트화 기능</a:t>
            </a:r>
            <a:endParaRPr lang="en-US" altLang="ko-KR" sz="2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431687-BBB8-42E6-B330-5A13AA2E7CE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2067" y="1985558"/>
            <a:ext cx="4928400" cy="4212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C27CC1-BE16-4F4A-AC14-C7BE2345A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62" y="1995424"/>
            <a:ext cx="4928473" cy="4213049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9464F3B-930B-42AE-AA1D-73E8D8E44945}"/>
              </a:ext>
            </a:extLst>
          </p:cNvPr>
          <p:cNvSpPr/>
          <p:nvPr/>
        </p:nvSpPr>
        <p:spPr>
          <a:xfrm>
            <a:off x="4587686" y="2980670"/>
            <a:ext cx="1186209" cy="156179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662712F-A313-4FFB-B18B-F290C2589B17}"/>
              </a:ext>
            </a:extLst>
          </p:cNvPr>
          <p:cNvSpPr/>
          <p:nvPr/>
        </p:nvSpPr>
        <p:spPr>
          <a:xfrm>
            <a:off x="10040437" y="3055691"/>
            <a:ext cx="1186209" cy="156179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250BC5-98C0-4111-8C7E-55C0CC8C2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62" y="1995425"/>
            <a:ext cx="1008778" cy="47108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00F982C-1636-489B-9876-15B7345DD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067" y="1995425"/>
            <a:ext cx="1008778" cy="4710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92BFCB2-B088-4CFA-B6D3-A37B3FD87C0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769" y="2681100"/>
            <a:ext cx="359753" cy="35583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0E07BAD-05B0-4F7B-A4C1-3F400FA9257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739" y="2761054"/>
            <a:ext cx="359753" cy="35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19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9B2F7D-B82D-4085-B4BF-A6C86A5C555F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45AFC2-26E4-4E62-97A4-8906E1A1A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878" y="3203595"/>
            <a:ext cx="5477604" cy="27350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BFD8EF-7EC7-437A-9765-98C5F7B174AD}"/>
              </a:ext>
            </a:extLst>
          </p:cNvPr>
          <p:cNvSpPr txBox="1"/>
          <p:nvPr/>
        </p:nvSpPr>
        <p:spPr>
          <a:xfrm>
            <a:off x="6136075" y="1842367"/>
            <a:ext cx="5250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등 조건을 검색하고 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데이터만 정렬하여 보여주는 기능 제공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331E0B-661D-469D-A898-A7F741D95BBE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24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70775C-61E4-4A82-A048-662F82E83F07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88D45C-8D17-45E6-BF16-E287A5B3F400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8D82C1-1BA0-4250-B003-C478FD1B2DD3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Demonstration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8ADA123-7551-4ABB-8E7F-F1E40FFCA72F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2F94478-F0B5-4232-B600-78E617644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03" y="1203474"/>
            <a:ext cx="5477604" cy="4735135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B1BD4FB-CF0E-493D-9761-88C729738619}"/>
              </a:ext>
            </a:extLst>
          </p:cNvPr>
          <p:cNvSpPr/>
          <p:nvPr/>
        </p:nvSpPr>
        <p:spPr>
          <a:xfrm>
            <a:off x="3306007" y="2209460"/>
            <a:ext cx="1542829" cy="340793"/>
          </a:xfrm>
          <a:prstGeom prst="roundRect">
            <a:avLst>
              <a:gd name="adj" fmla="val 27101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958DFB5-6B0F-4F3B-BC58-5E92755E8806}"/>
              </a:ext>
            </a:extLst>
          </p:cNvPr>
          <p:cNvSpPr/>
          <p:nvPr/>
        </p:nvSpPr>
        <p:spPr>
          <a:xfrm>
            <a:off x="9104198" y="4213531"/>
            <a:ext cx="1542829" cy="340793"/>
          </a:xfrm>
          <a:prstGeom prst="roundRect">
            <a:avLst>
              <a:gd name="adj" fmla="val 27847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5C8881-03D9-4062-85C5-58DB0C73735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514" y="1906309"/>
            <a:ext cx="359753" cy="35583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AEED8B-F665-42C0-9668-8ACB9D9E0AC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483" y="3954072"/>
            <a:ext cx="359753" cy="35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87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02C3B-140E-46D2-9A1A-6DD93A76566C}"/>
              </a:ext>
            </a:extLst>
          </p:cNvPr>
          <p:cNvSpPr/>
          <p:nvPr/>
        </p:nvSpPr>
        <p:spPr>
          <a:xfrm rot="16200000" flipH="1">
            <a:off x="-1231776" y="1231777"/>
            <a:ext cx="6858000" cy="4394447"/>
          </a:xfrm>
          <a:prstGeom prst="rect">
            <a:avLst/>
          </a:prstGeom>
          <a:solidFill>
            <a:srgbClr val="427FE9"/>
          </a:solidFill>
          <a:ln>
            <a:noFill/>
          </a:ln>
          <a:effectLst>
            <a:outerShdw blurRad="673100" dist="5207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7976869" y="1741325"/>
            <a:ext cx="34323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Benefits</a:t>
            </a:r>
            <a:endParaRPr lang="ko-KR" altLang="en-US" sz="6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A3997-9E3E-49FD-93A8-19684EF5B1C6}"/>
              </a:ext>
            </a:extLst>
          </p:cNvPr>
          <p:cNvSpPr/>
          <p:nvPr/>
        </p:nvSpPr>
        <p:spPr>
          <a:xfrm>
            <a:off x="632770" y="818940"/>
            <a:ext cx="3143809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660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F6171DCC-46F8-4B8F-8ED3-C4534B7BF50A}"/>
              </a:ext>
            </a:extLst>
          </p:cNvPr>
          <p:cNvSpPr/>
          <p:nvPr/>
        </p:nvSpPr>
        <p:spPr>
          <a:xfrm>
            <a:off x="288050" y="1073696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36162-D30A-46B3-889F-97315FD33632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7B8BB-BF0C-40B5-9A20-2F1E3B1C9A45}"/>
              </a:ext>
            </a:extLst>
          </p:cNvPr>
          <p:cNvSpPr/>
          <p:nvPr/>
        </p:nvSpPr>
        <p:spPr>
          <a:xfrm>
            <a:off x="928796" y="92545"/>
            <a:ext cx="2931105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Benefits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9AD732F-194C-4E7F-A87B-0933B56DCE0D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404821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CB4CB6D-C214-4CDB-BD4B-E85994A1132C}"/>
              </a:ext>
            </a:extLst>
          </p:cNvPr>
          <p:cNvGrpSpPr/>
          <p:nvPr/>
        </p:nvGrpSpPr>
        <p:grpSpPr>
          <a:xfrm>
            <a:off x="3206743" y="5028390"/>
            <a:ext cx="6170279" cy="830997"/>
            <a:chOff x="3703004" y="1408958"/>
            <a:chExt cx="6170279" cy="83099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201129-6912-4430-B07C-18ED89DA30E3}"/>
                </a:ext>
              </a:extLst>
            </p:cNvPr>
            <p:cNvSpPr txBox="1"/>
            <p:nvPr/>
          </p:nvSpPr>
          <p:spPr>
            <a:xfrm>
              <a:off x="3703004" y="1408958"/>
              <a:ext cx="61702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손소독제의 잔량이 </a:t>
              </a:r>
              <a:r>
                <a:rPr lang="en-US" altLang="ko-KR" sz="24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20% </a:t>
              </a:r>
              <a:r>
                <a:rPr lang="ko-KR" altLang="en-US" sz="24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미만이면 관리자는</a:t>
              </a:r>
              <a:endPara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24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경고 표시     </a:t>
              </a:r>
              <a:r>
                <a:rPr lang="ko-KR" altLang="en-US" sz="2400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</a:t>
              </a:r>
              <a:r>
                <a:rPr lang="ko-KR" altLang="en-US" sz="24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확인할 수 있다</a:t>
              </a:r>
              <a:endPara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8" name="그래픽 37" descr="경고">
              <a:extLst>
                <a:ext uri="{FF2B5EF4-FFF2-40B4-BE49-F238E27FC236}">
                  <a16:creationId xmlns:a16="http://schemas.microsoft.com/office/drawing/2014/main" id="{C19BD8C7-EDF8-4428-A0ED-C4EB4AFB1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85650" y="1794556"/>
              <a:ext cx="380342" cy="380342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E9E7A96-F7FA-4A6C-92A5-2CAA4618E382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26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A2E8C-FFC9-4AAA-ADBA-7BD9DED80DA9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8D059D1-80D7-4E66-922D-79B10BC96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56" y="1272230"/>
            <a:ext cx="1008778" cy="4710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28F064-782F-433E-8AB3-4A352D7FB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56" y="1217101"/>
            <a:ext cx="5807950" cy="3137628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DF6AE35-3466-4207-B1BC-66E2C69F5863}"/>
              </a:ext>
            </a:extLst>
          </p:cNvPr>
          <p:cNvSpPr/>
          <p:nvPr/>
        </p:nvSpPr>
        <p:spPr>
          <a:xfrm>
            <a:off x="429395" y="3646818"/>
            <a:ext cx="5667872" cy="34079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DBBEDA4D-A001-4983-BEB3-BA9B98F96F81}"/>
              </a:ext>
            </a:extLst>
          </p:cNvPr>
          <p:cNvSpPr/>
          <p:nvPr/>
        </p:nvSpPr>
        <p:spPr>
          <a:xfrm rot="16200000">
            <a:off x="5634368" y="3611806"/>
            <a:ext cx="1334080" cy="410816"/>
          </a:xfrm>
          <a:prstGeom prst="trapezoid">
            <a:avLst>
              <a:gd name="adj" fmla="val 115866"/>
            </a:avLst>
          </a:prstGeom>
          <a:gradFill>
            <a:gsLst>
              <a:gs pos="0">
                <a:schemeClr val="bg1">
                  <a:lumMod val="65000"/>
                  <a:alpha val="80000"/>
                </a:schemeClr>
              </a:gs>
              <a:gs pos="67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85000"/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826C249-14A2-460C-9AF7-328A40616D32}"/>
              </a:ext>
            </a:extLst>
          </p:cNvPr>
          <p:cNvCxnSpPr>
            <a:cxnSpLocks/>
          </p:cNvCxnSpPr>
          <p:nvPr/>
        </p:nvCxnSpPr>
        <p:spPr>
          <a:xfrm flipV="1">
            <a:off x="6076950" y="3161632"/>
            <a:ext cx="429866" cy="485186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944D3-3DB0-4D49-9FB6-ECF89A7C65FD}"/>
              </a:ext>
            </a:extLst>
          </p:cNvPr>
          <p:cNvCxnSpPr>
            <a:cxnSpLocks/>
          </p:cNvCxnSpPr>
          <p:nvPr/>
        </p:nvCxnSpPr>
        <p:spPr>
          <a:xfrm>
            <a:off x="6076950" y="3987611"/>
            <a:ext cx="429866" cy="506597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5774EC7-C3E0-4FE6-A709-AF7483EDFD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6817" y="3151678"/>
            <a:ext cx="5397133" cy="135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79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9529F1-AAEF-45BA-BAE3-7EEC4220D9D0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E84BFB-EE69-4F4C-99AD-D5ECACBA6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92" y="1412858"/>
            <a:ext cx="2349140" cy="3298053"/>
          </a:xfrm>
          <a:prstGeom prst="rect">
            <a:avLst/>
          </a:prstGeom>
          <a:effectLst>
            <a:outerShdw blurRad="152400" sx="98000" sy="98000" algn="ctr" rotWithShape="0">
              <a:prstClr val="black"/>
            </a:outerShdw>
          </a:effec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AD6288C-9A3A-427A-94DD-C8F8B64AC094}"/>
              </a:ext>
            </a:extLst>
          </p:cNvPr>
          <p:cNvSpPr/>
          <p:nvPr/>
        </p:nvSpPr>
        <p:spPr>
          <a:xfrm>
            <a:off x="2424256" y="4202884"/>
            <a:ext cx="352338" cy="32416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13DD6B-5F08-4EFE-9248-8DB9F032F15E}"/>
              </a:ext>
            </a:extLst>
          </p:cNvPr>
          <p:cNvSpPr txBox="1"/>
          <p:nvPr/>
        </p:nvSpPr>
        <p:spPr>
          <a:xfrm>
            <a:off x="3580460" y="1529551"/>
            <a:ext cx="725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DASHBOARD</a:t>
            </a:r>
            <a:r>
              <a:rPr lang="ko-KR" altLang="en-US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다양한 시각화 정보 확인 가능</a:t>
            </a:r>
            <a:endParaRPr lang="en-US" altLang="ko-KR" sz="2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A1ADA5-0089-4E92-B2D1-C806274AE842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27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60E364-EDE8-4522-91EB-542AD8113DE3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6152FB-6AC0-46E2-B12B-B9EC498ABBB8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13A46DC-934C-4CF7-B7B6-C04F9AEF9A53}"/>
              </a:ext>
            </a:extLst>
          </p:cNvPr>
          <p:cNvSpPr/>
          <p:nvPr/>
        </p:nvSpPr>
        <p:spPr>
          <a:xfrm>
            <a:off x="928796" y="92545"/>
            <a:ext cx="2931105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Benefits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F674626-F8D9-4326-88E4-BEB3407D3A97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404821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B0B3899-B542-46D0-B8F3-1969781117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2"/>
          <a:stretch/>
        </p:blipFill>
        <p:spPr>
          <a:xfrm>
            <a:off x="3648723" y="2338742"/>
            <a:ext cx="7670305" cy="3928182"/>
          </a:xfrm>
          <a:prstGeom prst="rect">
            <a:avLst/>
          </a:prstGeom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F101C50-73B4-42BE-B8DC-E72170992D28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2776594" y="1760384"/>
            <a:ext cx="803866" cy="260458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462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1E9E181-104A-4115-AAF4-515708131315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13DD6B-5F08-4EFE-9248-8DB9F032F15E}"/>
              </a:ext>
            </a:extLst>
          </p:cNvPr>
          <p:cNvSpPr txBox="1"/>
          <p:nvPr/>
        </p:nvSpPr>
        <p:spPr>
          <a:xfrm>
            <a:off x="2470850" y="1377322"/>
            <a:ext cx="725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Current Status : </a:t>
            </a:r>
            <a:r>
              <a:rPr lang="ko-KR" altLang="en-US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잔량에 따른 색상 변화 시각화</a:t>
            </a:r>
            <a:endParaRPr lang="en-US" altLang="ko-KR" sz="2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14605B-EA4B-4B83-A6E2-4509812BE095}"/>
              </a:ext>
            </a:extLst>
          </p:cNvPr>
          <p:cNvGrpSpPr/>
          <p:nvPr/>
        </p:nvGrpSpPr>
        <p:grpSpPr>
          <a:xfrm>
            <a:off x="2024846" y="2425342"/>
            <a:ext cx="8142305" cy="3361038"/>
            <a:chOff x="1008694" y="2425342"/>
            <a:chExt cx="8142305" cy="3361038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CCB7FFE-3F21-47B2-ADB9-FC65AF4D8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8722" y="2459052"/>
              <a:ext cx="2452277" cy="3293617"/>
            </a:xfrm>
            <a:prstGeom prst="rect">
              <a:avLst/>
            </a:prstGeom>
            <a:effectLst>
              <a:outerShdw blurRad="152400" sx="98000" sy="98000" algn="ctr" rotWithShape="0">
                <a:prstClr val="black"/>
              </a:outerShdw>
            </a:effectLst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E511D59-5B7A-45FC-A48B-84094E712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9901" y="2425342"/>
              <a:ext cx="2434972" cy="3361038"/>
            </a:xfrm>
            <a:prstGeom prst="rect">
              <a:avLst/>
            </a:prstGeom>
            <a:effectLst>
              <a:outerShdw blurRad="152400" sx="98000" sy="98000" algn="ctr" rotWithShape="0">
                <a:prstClr val="black"/>
              </a:outerShdw>
            </a:effectLst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705D340-AE9C-4C8C-BBB6-00471FB8B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8694" y="2425342"/>
              <a:ext cx="2447358" cy="3361038"/>
            </a:xfrm>
            <a:prstGeom prst="rect">
              <a:avLst/>
            </a:prstGeom>
            <a:effectLst>
              <a:outerShdw blurRad="152400" sx="98000" sy="98000" algn="ctr" rotWithShape="0">
                <a:prstClr val="black"/>
              </a:outerShdw>
            </a:effectLst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AE55B87-A92C-49A9-A37B-D5C6664D77CE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28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724E32-B004-484C-886B-58A9DE99AA63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B14569-FFEE-4679-ADA3-19258001DD6F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C0EC2F-D4B8-49D8-A244-DCA968A71CEC}"/>
              </a:ext>
            </a:extLst>
          </p:cNvPr>
          <p:cNvSpPr/>
          <p:nvPr/>
        </p:nvSpPr>
        <p:spPr>
          <a:xfrm>
            <a:off x="928796" y="92545"/>
            <a:ext cx="2931105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Benefits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DF49870-5E3E-4282-B3CF-3B7D2AF27E0D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404821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166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F5B168-B465-43FF-896E-9D3028D1262B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13DD6B-5F08-4EFE-9248-8DB9F032F15E}"/>
              </a:ext>
            </a:extLst>
          </p:cNvPr>
          <p:cNvSpPr txBox="1"/>
          <p:nvPr/>
        </p:nvSpPr>
        <p:spPr>
          <a:xfrm>
            <a:off x="1050522" y="1377322"/>
            <a:ext cx="1009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Changed Value per time : </a:t>
            </a:r>
            <a:r>
              <a:rPr lang="ko-KR" altLang="en-US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시간별 잔량 변화를 그래프로 확인 가능</a:t>
            </a:r>
            <a:endParaRPr lang="en-US" altLang="ko-KR" sz="2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FFD6B3-ED80-41EA-A167-8E5A210CF089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29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CB4ED6-D132-4F3D-9D0C-3E913F6309AA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2E18EC-9544-405D-A81D-1C80798710B6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954431-7786-4325-B218-1211C77E87FE}"/>
              </a:ext>
            </a:extLst>
          </p:cNvPr>
          <p:cNvSpPr/>
          <p:nvPr/>
        </p:nvSpPr>
        <p:spPr>
          <a:xfrm>
            <a:off x="928796" y="92545"/>
            <a:ext cx="2931105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Benefits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D180A1A-EAF3-4B84-BE0B-5A5EF5CD04F9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404821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2E3A2C3-67CB-4ADB-85D9-EC9E83C6C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56" y="2106073"/>
            <a:ext cx="9846814" cy="402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78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6991855-325F-47EC-B856-8320A14AC18A}"/>
              </a:ext>
            </a:extLst>
          </p:cNvPr>
          <p:cNvSpPr/>
          <p:nvPr/>
        </p:nvSpPr>
        <p:spPr>
          <a:xfrm rot="16200000" flipH="1">
            <a:off x="-1231776" y="1231777"/>
            <a:ext cx="6858000" cy="4394447"/>
          </a:xfrm>
          <a:prstGeom prst="rect">
            <a:avLst/>
          </a:prstGeom>
          <a:solidFill>
            <a:srgbClr val="427FE9"/>
          </a:solidFill>
          <a:ln>
            <a:noFill/>
          </a:ln>
          <a:effectLst>
            <a:outerShdw blurRad="673100" dist="5207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5530687" y="1750203"/>
            <a:ext cx="60660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Motivation</a:t>
            </a:r>
            <a:endParaRPr lang="ko-KR" altLang="en-US" sz="8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A2FC03-5276-4150-9909-7BBD4F1C369A}"/>
              </a:ext>
            </a:extLst>
          </p:cNvPr>
          <p:cNvSpPr/>
          <p:nvPr/>
        </p:nvSpPr>
        <p:spPr>
          <a:xfrm>
            <a:off x="632770" y="818940"/>
            <a:ext cx="3143809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36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0CB478-66CC-4E5A-AC0B-E1C48E8BE44D}"/>
              </a:ext>
            </a:extLst>
          </p:cNvPr>
          <p:cNvGrpSpPr/>
          <p:nvPr/>
        </p:nvGrpSpPr>
        <p:grpSpPr>
          <a:xfrm>
            <a:off x="2867465" y="1896543"/>
            <a:ext cx="6457070" cy="2448273"/>
            <a:chOff x="2303849" y="1731459"/>
            <a:chExt cx="6457070" cy="244827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3718A77-AAA1-4562-8813-52E6F9BC9204}"/>
                </a:ext>
              </a:extLst>
            </p:cNvPr>
            <p:cNvSpPr/>
            <p:nvPr/>
          </p:nvSpPr>
          <p:spPr>
            <a:xfrm>
              <a:off x="2303849" y="1731459"/>
              <a:ext cx="6457070" cy="244827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427FE9"/>
              </a:solidFill>
            </a:ln>
            <a:effectLst>
              <a:outerShdw blurRad="4826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DE7797-9AA5-43F2-8BC1-4E79A33A4ED0}"/>
                </a:ext>
              </a:extLst>
            </p:cNvPr>
            <p:cNvSpPr txBox="1"/>
            <p:nvPr/>
          </p:nvSpPr>
          <p:spPr>
            <a:xfrm>
              <a:off x="3139600" y="2570874"/>
              <a:ext cx="4785568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4400" b="1" dirty="0">
                  <a:solidFill>
                    <a:srgbClr val="427FE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Thank you!</a:t>
              </a:r>
              <a:endParaRPr lang="ko-KR" altLang="en-US" sz="4400" b="1" dirty="0">
                <a:solidFill>
                  <a:srgbClr val="222A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07BE5CE-786E-4B7D-B417-979CBE4C0ECA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30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53561-9FE9-41BC-88B7-708241F0350D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E0B03FD5-EF3F-4B0E-98EB-E01E6C2556EE}"/>
              </a:ext>
            </a:extLst>
          </p:cNvPr>
          <p:cNvSpPr txBox="1">
            <a:spLocks/>
          </p:cNvSpPr>
          <p:nvPr/>
        </p:nvSpPr>
        <p:spPr>
          <a:xfrm>
            <a:off x="3516545" y="4461757"/>
            <a:ext cx="5158910" cy="499699"/>
          </a:xfrm>
          <a:prstGeom prst="round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Team1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두리번두리번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CB48FB-0A99-43EB-804D-0B3539448975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3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F3BFB9-FB77-4785-B891-E57450401A2D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F10655-D962-4CDF-956D-55BC00CF7DA8}"/>
              </a:ext>
            </a:extLst>
          </p:cNvPr>
          <p:cNvSpPr/>
          <p:nvPr/>
        </p:nvSpPr>
        <p:spPr>
          <a:xfrm>
            <a:off x="928796" y="92545"/>
            <a:ext cx="3480046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Motivation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1A9E473-E351-4AC3-B11D-1FDCD64419C2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4527613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6" descr="Covid19 코로나 바이러스 - Pixabay의 무료 이미지">
            <a:extLst>
              <a:ext uri="{FF2B5EF4-FFF2-40B4-BE49-F238E27FC236}">
                <a16:creationId xmlns:a16="http://schemas.microsoft.com/office/drawing/2014/main" id="{3FEA6663-C404-42AA-B318-86E8B12E3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880" y="1778987"/>
            <a:ext cx="4589417" cy="24703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DBC94F-CC5A-4773-A672-B6411F2ABE6D}"/>
              </a:ext>
            </a:extLst>
          </p:cNvPr>
          <p:cNvSpPr txBox="1"/>
          <p:nvPr/>
        </p:nvSpPr>
        <p:spPr>
          <a:xfrm>
            <a:off x="7221432" y="2389740"/>
            <a:ext cx="2951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감염병 확산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심화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728806-6BBE-4A9A-BA69-40837D1425B2}"/>
              </a:ext>
            </a:extLst>
          </p:cNvPr>
          <p:cNvSpPr txBox="1"/>
          <p:nvPr/>
        </p:nvSpPr>
        <p:spPr>
          <a:xfrm>
            <a:off x="6862364" y="3175841"/>
            <a:ext cx="366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손소독제 </a:t>
            </a:r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비치량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증가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4233AD-5C84-4809-A996-4368B402F21D}"/>
              </a:ext>
            </a:extLst>
          </p:cNvPr>
          <p:cNvSpPr txBox="1"/>
          <p:nvPr/>
        </p:nvSpPr>
        <p:spPr>
          <a:xfrm>
            <a:off x="1419880" y="4978864"/>
            <a:ext cx="9352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소모품</a:t>
            </a:r>
            <a:r>
              <a:rPr lang="en-US" altLang="ko-KR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이라는 특성 → 지속적인 점검 및 교체가 불가피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4FB33F-AF94-4EA4-999B-C315B3FDB472}"/>
              </a:ext>
            </a:extLst>
          </p:cNvPr>
          <p:cNvSpPr txBox="1"/>
          <p:nvPr/>
        </p:nvSpPr>
        <p:spPr>
          <a:xfrm>
            <a:off x="11610868" y="6453051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4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35F064-2D43-46EF-9E08-1FD9EAD6ABDA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555872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F3BFB9-FB77-4785-B891-E57450401A2D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F10655-D962-4CDF-956D-55BC00CF7DA8}"/>
              </a:ext>
            </a:extLst>
          </p:cNvPr>
          <p:cNvSpPr/>
          <p:nvPr/>
        </p:nvSpPr>
        <p:spPr>
          <a:xfrm>
            <a:off x="928796" y="92545"/>
            <a:ext cx="3480046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Motivation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1A9E473-E351-4AC3-B11D-1FDCD64419C2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4518734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E0B0A0C-1035-48ED-B712-9AF415BC2864}"/>
              </a:ext>
            </a:extLst>
          </p:cNvPr>
          <p:cNvSpPr txBox="1"/>
          <p:nvPr/>
        </p:nvSpPr>
        <p:spPr>
          <a:xfrm>
            <a:off x="1231753" y="4806511"/>
            <a:ext cx="9728497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rPr>
              <a:t>손소독제에 </a:t>
            </a:r>
            <a:r>
              <a:rPr lang="en-US" altLang="ko-KR" sz="24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IOT </a:t>
            </a:r>
            <a:r>
              <a:rPr lang="ko-KR" altLang="en-US" sz="24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센서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rPr>
              <a:t>를 부착해서 데이터를 기반으로 </a:t>
            </a:r>
            <a:r>
              <a:rPr lang="ko-KR" altLang="en-US" sz="24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현황을 파악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rPr>
              <a:t>하여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관리자가 일괄적으로 관리하는 서비스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rPr>
              <a:t>는 어떨까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rPr>
              <a:t>?</a:t>
            </a:r>
            <a:endParaRPr lang="en-US" altLang="ko-KR" sz="2400" dirty="0">
              <a:solidFill>
                <a:schemeClr val="accent4"/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61586E0-2F13-42CE-8CB3-0AD5B10B7B39}"/>
              </a:ext>
            </a:extLst>
          </p:cNvPr>
          <p:cNvGrpSpPr/>
          <p:nvPr/>
        </p:nvGrpSpPr>
        <p:grpSpPr>
          <a:xfrm>
            <a:off x="1755631" y="1122377"/>
            <a:ext cx="8680737" cy="3513784"/>
            <a:chOff x="2477238" y="1122947"/>
            <a:chExt cx="8680737" cy="351378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4B83CFF-65B9-44A2-AEA4-F88C3029E444}"/>
                </a:ext>
              </a:extLst>
            </p:cNvPr>
            <p:cNvGrpSpPr/>
            <p:nvPr/>
          </p:nvGrpSpPr>
          <p:grpSpPr>
            <a:xfrm>
              <a:off x="2477238" y="1122947"/>
              <a:ext cx="8680737" cy="3513784"/>
              <a:chOff x="1925146" y="1049507"/>
              <a:chExt cx="10311982" cy="4174078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93736FBD-6900-4F71-A75F-66EDE42035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412"/>
              <a:stretch/>
            </p:blipFill>
            <p:spPr>
              <a:xfrm>
                <a:off x="6032043" y="1049507"/>
                <a:ext cx="6205085" cy="4174078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6721FC9C-D7E0-4681-A0C8-67F5161410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5146" y="1648820"/>
                <a:ext cx="2872989" cy="3177815"/>
              </a:xfrm>
              <a:prstGeom prst="rect">
                <a:avLst/>
              </a:prstGeom>
              <a:effectLst/>
            </p:spPr>
          </p:pic>
        </p:grpSp>
        <p:sp>
          <p:nvSpPr>
            <p:cNvPr id="17" name="더하기 기호 16">
              <a:extLst>
                <a:ext uri="{FF2B5EF4-FFF2-40B4-BE49-F238E27FC236}">
                  <a16:creationId xmlns:a16="http://schemas.microsoft.com/office/drawing/2014/main" id="{68CAA1DD-809D-4140-BFC3-A88E3C19D527}"/>
                </a:ext>
              </a:extLst>
            </p:cNvPr>
            <p:cNvSpPr/>
            <p:nvPr/>
          </p:nvSpPr>
          <p:spPr>
            <a:xfrm>
              <a:off x="4780306" y="2387933"/>
              <a:ext cx="1154162" cy="1154162"/>
            </a:xfrm>
            <a:prstGeom prst="mathPlus">
              <a:avLst>
                <a:gd name="adj1" fmla="val 11886"/>
              </a:avLst>
            </a:prstGeom>
            <a:solidFill>
              <a:srgbClr val="79C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8947504-15D4-4349-A0D5-EE24F2322485}"/>
              </a:ext>
            </a:extLst>
          </p:cNvPr>
          <p:cNvSpPr txBox="1"/>
          <p:nvPr/>
        </p:nvSpPr>
        <p:spPr>
          <a:xfrm>
            <a:off x="11610868" y="6453051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5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C8545A-60D6-4338-82C8-2DE966788FF4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927942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B04F1-9DEA-4BE3-B0AC-F4440F2232EA}"/>
              </a:ext>
            </a:extLst>
          </p:cNvPr>
          <p:cNvSpPr/>
          <p:nvPr/>
        </p:nvSpPr>
        <p:spPr>
          <a:xfrm rot="16200000" flipH="1">
            <a:off x="-1231776" y="1231777"/>
            <a:ext cx="6858000" cy="4394447"/>
          </a:xfrm>
          <a:prstGeom prst="rect">
            <a:avLst/>
          </a:prstGeom>
          <a:solidFill>
            <a:srgbClr val="427FE9"/>
          </a:solidFill>
          <a:ln>
            <a:noFill/>
          </a:ln>
          <a:effectLst>
            <a:outerShdw blurRad="673100" dist="5207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1FFC2F-07AE-4D60-9D50-3E2674039D5C}"/>
              </a:ext>
            </a:extLst>
          </p:cNvPr>
          <p:cNvSpPr/>
          <p:nvPr/>
        </p:nvSpPr>
        <p:spPr>
          <a:xfrm>
            <a:off x="632770" y="818940"/>
            <a:ext cx="3143809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6832325" y="1820560"/>
            <a:ext cx="47644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</a:p>
          <a:p>
            <a:pPr algn="r"/>
            <a:r>
              <a:rPr lang="en-US" altLang="ko-KR" sz="8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Overview</a:t>
            </a:r>
            <a:endParaRPr lang="ko-KR" altLang="en-US" sz="8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037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F3BFB9-FB77-4785-B891-E57450401A2D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F10655-D962-4CDF-956D-55BC00CF7DA8}"/>
              </a:ext>
            </a:extLst>
          </p:cNvPr>
          <p:cNvSpPr/>
          <p:nvPr/>
        </p:nvSpPr>
        <p:spPr>
          <a:xfrm>
            <a:off x="928795" y="92545"/>
            <a:ext cx="3936167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 Overview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1A9E473-E351-4AC3-B11D-1FDCD64419C2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4864963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37AEA3-122D-4AB2-A284-955C9E045988}"/>
              </a:ext>
            </a:extLst>
          </p:cNvPr>
          <p:cNvSpPr/>
          <p:nvPr/>
        </p:nvSpPr>
        <p:spPr>
          <a:xfrm>
            <a:off x="3966315" y="1914800"/>
            <a:ext cx="6983146" cy="3204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Hand Sanitizer Gel - Free image on Pixabay">
            <a:extLst>
              <a:ext uri="{FF2B5EF4-FFF2-40B4-BE49-F238E27FC236}">
                <a16:creationId xmlns:a16="http://schemas.microsoft.com/office/drawing/2014/main" id="{DCA4332A-092F-4A58-AF3C-BDF188895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00" y="1346085"/>
            <a:ext cx="2082914" cy="20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856017-DFDC-4032-A8D7-3F9E4187C1A9}"/>
              </a:ext>
            </a:extLst>
          </p:cNvPr>
          <p:cNvSpPr txBox="1"/>
          <p:nvPr/>
        </p:nvSpPr>
        <p:spPr>
          <a:xfrm>
            <a:off x="4060048" y="2112356"/>
            <a:ext cx="7595929" cy="272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손소독제 관리 시스템</a:t>
            </a:r>
            <a:endParaRPr lang="en-US" altLang="ko-KR" sz="32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센서를 통해 손소독제 잔량 데이터를 서버로 전송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&amp; App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손소독제 </a:t>
            </a:r>
            <a:r>
              <a:rPr lang="ko-KR" altLang="en-US" sz="2000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잔량 확인</a:t>
            </a:r>
            <a:endParaRPr lang="en-US" altLang="ko-KR" sz="2000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손소독제가 </a:t>
            </a:r>
            <a:r>
              <a:rPr lang="ko-KR" altLang="en-US" sz="2000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용량 미만일 경우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&amp; App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관리자가 경고 및 시간별 변화량 확인 가능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71280C6-F32B-4A69-A391-56DAE575D2E4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005157" y="3428999"/>
            <a:ext cx="16969" cy="73251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7997007-6D8B-4483-A1B8-4DC0EE4CB100}"/>
              </a:ext>
            </a:extLst>
          </p:cNvPr>
          <p:cNvSpPr txBox="1"/>
          <p:nvPr/>
        </p:nvSpPr>
        <p:spPr>
          <a:xfrm>
            <a:off x="11610868" y="6453051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7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C6F72B-FD2D-4854-86CC-5D45310A76B0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03C734F-165C-482D-8D78-16FDCC50FEC3}"/>
              </a:ext>
            </a:extLst>
          </p:cNvPr>
          <p:cNvGrpSpPr/>
          <p:nvPr/>
        </p:nvGrpSpPr>
        <p:grpSpPr>
          <a:xfrm>
            <a:off x="557772" y="4079521"/>
            <a:ext cx="2631752" cy="2227279"/>
            <a:chOff x="2013641" y="3265735"/>
            <a:chExt cx="3766131" cy="318731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437DCFC-5EF7-4286-AFBD-9764DDAD3B73}"/>
                </a:ext>
              </a:extLst>
            </p:cNvPr>
            <p:cNvGrpSpPr/>
            <p:nvPr/>
          </p:nvGrpSpPr>
          <p:grpSpPr>
            <a:xfrm>
              <a:off x="2768776" y="3265735"/>
              <a:ext cx="3010996" cy="2522950"/>
              <a:chOff x="5622960" y="3137600"/>
              <a:chExt cx="3010996" cy="2522950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34C17805-EDF9-4819-A91D-6F005130F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2960" y="3137600"/>
                <a:ext cx="3010996" cy="2522950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9FDD79C3-477F-4A5B-BB2F-BA83CB2BC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63067" y="3551927"/>
                <a:ext cx="2504312" cy="1450189"/>
              </a:xfrm>
              <a:prstGeom prst="rect">
                <a:avLst/>
              </a:prstGeom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D8D44A4-1B61-4658-A023-FC4E0F49C870}"/>
                </a:ext>
              </a:extLst>
            </p:cNvPr>
            <p:cNvGrpSpPr/>
            <p:nvPr/>
          </p:nvGrpSpPr>
          <p:grpSpPr>
            <a:xfrm>
              <a:off x="2013641" y="4420351"/>
              <a:ext cx="1732732" cy="2032700"/>
              <a:chOff x="5357643" y="4465468"/>
              <a:chExt cx="1732732" cy="2032700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0E8C84BF-143F-4DF6-936A-90A6B5F084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7643" y="4465468"/>
                <a:ext cx="1732732" cy="2032700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BE4C90B-5483-4864-8590-8CD2EEC3A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4714875"/>
                <a:ext cx="711716" cy="1253490"/>
              </a:xfrm>
              <a:prstGeom prst="rect">
                <a:avLst/>
              </a:prstGeom>
              <a:effectLst>
                <a:softEdge rad="0"/>
              </a:effectLst>
            </p:spPr>
          </p:pic>
        </p:grpSp>
      </p:grpSp>
      <p:pic>
        <p:nvPicPr>
          <p:cNvPr id="3" name="그래픽 2" descr="경고">
            <a:extLst>
              <a:ext uri="{FF2B5EF4-FFF2-40B4-BE49-F238E27FC236}">
                <a16:creationId xmlns:a16="http://schemas.microsoft.com/office/drawing/2014/main" id="{9A95D589-F247-43BD-A69F-FE029F7E03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5713" y="4440203"/>
            <a:ext cx="575973" cy="57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92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91F02E2-25CD-40E2-9E3E-845DD7F1425F}"/>
              </a:ext>
            </a:extLst>
          </p:cNvPr>
          <p:cNvCxnSpPr>
            <a:cxnSpLocks/>
          </p:cNvCxnSpPr>
          <p:nvPr/>
        </p:nvCxnSpPr>
        <p:spPr>
          <a:xfrm flipV="1">
            <a:off x="10191084" y="3522487"/>
            <a:ext cx="889772" cy="10425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E36936E-070D-4322-8999-016B964DA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20" y="3825768"/>
            <a:ext cx="4370773" cy="180068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3A064B-879A-4534-AE83-F65139CAD486}"/>
              </a:ext>
            </a:extLst>
          </p:cNvPr>
          <p:cNvSpPr/>
          <p:nvPr/>
        </p:nvSpPr>
        <p:spPr>
          <a:xfrm>
            <a:off x="435007" y="2396971"/>
            <a:ext cx="6285391" cy="2796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981980-8BC6-4C88-89DF-6F95B8DA238C}"/>
              </a:ext>
            </a:extLst>
          </p:cNvPr>
          <p:cNvSpPr txBox="1"/>
          <p:nvPr/>
        </p:nvSpPr>
        <p:spPr>
          <a:xfrm>
            <a:off x="6629929" y="856845"/>
            <a:ext cx="5474985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대상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공공기관 및 개인 건물 </a:t>
            </a:r>
            <a:r>
              <a:rPr lang="ko-KR" altLang="en-US" sz="2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endParaRPr lang="en-US" altLang="ko-KR" sz="20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Picture 4" descr="900+ Free Charts &amp; Graph Illustrations - Pixabay">
            <a:extLst>
              <a:ext uri="{FF2B5EF4-FFF2-40B4-BE49-F238E27FC236}">
                <a16:creationId xmlns:a16="http://schemas.microsoft.com/office/drawing/2014/main" id="{9715BC54-141A-4D7D-9A01-FFD60B802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7" t="19954" r="13953" b="19999"/>
          <a:stretch/>
        </p:blipFill>
        <p:spPr bwMode="auto">
          <a:xfrm>
            <a:off x="8062353" y="1577843"/>
            <a:ext cx="3018503" cy="19446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B70FD1-19BD-4DEB-8D71-4D2EC5419C7B}"/>
              </a:ext>
            </a:extLst>
          </p:cNvPr>
          <p:cNvCxnSpPr>
            <a:cxnSpLocks/>
          </p:cNvCxnSpPr>
          <p:nvPr/>
        </p:nvCxnSpPr>
        <p:spPr>
          <a:xfrm>
            <a:off x="8062353" y="3522487"/>
            <a:ext cx="1907751" cy="10425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31AD5A7-5078-492D-8EE8-BF3F1B060B0C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C016BDF-7E70-4F30-A452-FDCFEFEE4B43}"/>
              </a:ext>
            </a:extLst>
          </p:cNvPr>
          <p:cNvSpPr/>
          <p:nvPr/>
        </p:nvSpPr>
        <p:spPr>
          <a:xfrm>
            <a:off x="928795" y="92545"/>
            <a:ext cx="3936167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 Overview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FC035A3-26A4-4526-A299-F7C02B24106B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4864963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E78E3A1-5EA0-4057-B414-375B33518E6E}"/>
              </a:ext>
            </a:extLst>
          </p:cNvPr>
          <p:cNvSpPr txBox="1"/>
          <p:nvPr/>
        </p:nvSpPr>
        <p:spPr>
          <a:xfrm>
            <a:off x="11610868" y="6453051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8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441CDA-510D-41A9-8E9A-5B149CED227B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DCB2AC-75B0-4C18-90AA-72C931882F89}"/>
              </a:ext>
            </a:extLst>
          </p:cNvPr>
          <p:cNvSpPr txBox="1"/>
          <p:nvPr/>
        </p:nvSpPr>
        <p:spPr>
          <a:xfrm>
            <a:off x="534500" y="2550165"/>
            <a:ext cx="7595929" cy="2240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목적</a:t>
            </a:r>
            <a:endParaRPr lang="en-US" altLang="ko-KR" sz="32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불필요한 </a:t>
            </a:r>
            <a:r>
              <a:rPr lang="ko-KR" altLang="en-US" sz="2000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인력낭비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방지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손소독제 </a:t>
            </a:r>
            <a:r>
              <a:rPr lang="ko-KR" altLang="en-US" sz="2000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잔량 파악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통한 효율적인 관리</a:t>
            </a:r>
            <a:endParaRPr lang="en-US" altLang="ko-KR" sz="2000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손소독제 사용량을 통한 혼잡도 </a:t>
            </a:r>
            <a:r>
              <a:rPr lang="ko-KR" altLang="en-US" sz="2000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간접 파악 가능</a:t>
            </a:r>
          </a:p>
        </p:txBody>
      </p:sp>
    </p:spTree>
    <p:extLst>
      <p:ext uri="{BB962C8B-B14F-4D97-AF65-F5344CB8AC3E}">
        <p14:creationId xmlns:p14="http://schemas.microsoft.com/office/powerpoint/2010/main" val="388424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A68018E-CEED-47BA-B626-31DF1CFB344B}"/>
              </a:ext>
            </a:extLst>
          </p:cNvPr>
          <p:cNvSpPr/>
          <p:nvPr/>
        </p:nvSpPr>
        <p:spPr>
          <a:xfrm rot="16200000" flipH="1">
            <a:off x="-1231776" y="1231777"/>
            <a:ext cx="6858000" cy="4394447"/>
          </a:xfrm>
          <a:prstGeom prst="rect">
            <a:avLst/>
          </a:prstGeom>
          <a:solidFill>
            <a:srgbClr val="427FE9"/>
          </a:solidFill>
          <a:ln>
            <a:noFill/>
          </a:ln>
          <a:effectLst>
            <a:outerShdw blurRad="673100" dist="5207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6495759" y="1741325"/>
            <a:ext cx="510101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 Case</a:t>
            </a:r>
            <a:endParaRPr lang="ko-KR" altLang="en-US" sz="8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D9392D-D82E-4353-8C3A-949566011798}"/>
              </a:ext>
            </a:extLst>
          </p:cNvPr>
          <p:cNvSpPr/>
          <p:nvPr/>
        </p:nvSpPr>
        <p:spPr>
          <a:xfrm>
            <a:off x="632770" y="818940"/>
            <a:ext cx="3143809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64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</TotalTime>
  <Words>877</Words>
  <Application>Microsoft Office PowerPoint</Application>
  <PresentationFormat>와이드스크린</PresentationFormat>
  <Paragraphs>238</Paragraphs>
  <Slides>30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531</cp:revision>
  <dcterms:created xsi:type="dcterms:W3CDTF">2020-12-02T02:06:47Z</dcterms:created>
  <dcterms:modified xsi:type="dcterms:W3CDTF">2020-12-04T17:26:36Z</dcterms:modified>
</cp:coreProperties>
</file>